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08" y="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442719-F19B-4F99-8228-06A6EB3D175B}" type="datetimeFigureOut">
              <a:rPr lang="en-IN" smtClean="0"/>
              <a:t>05-12-2022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F7E1B6-17C6-4F1A-BF7A-241AE0EBDB88}" type="slidenum">
              <a:rPr lang="en-IN" smtClean="0"/>
              <a:t>‹#›</a:t>
            </a:fld>
            <a:endParaRPr lang="en-IN"/>
          </a:p>
        </p:txBody>
      </p:sp>
    </p:spTree>
    <p:extLst>
      <p:ext uri="{BB962C8B-B14F-4D97-AF65-F5344CB8AC3E}">
        <p14:creationId xmlns:p14="http://schemas.microsoft.com/office/powerpoint/2010/main" val="3629566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85008B62-FD9F-419F-B765-EF1CF7779536}" type="datetime1">
              <a:rPr lang="en-IN" smtClean="0"/>
              <a:t>05-12-2022</a:t>
            </a:fld>
            <a:endParaRPr lang="en-IN"/>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162E810-0374-4C5E-8834-4685B40B6FEA}" type="slidenum">
              <a:rPr lang="en-IN" smtClean="0"/>
              <a:t>‹#›</a:t>
            </a:fld>
            <a:endParaRPr lang="en-IN"/>
          </a:p>
        </p:txBody>
      </p:sp>
    </p:spTree>
    <p:extLst>
      <p:ext uri="{BB962C8B-B14F-4D97-AF65-F5344CB8AC3E}">
        <p14:creationId xmlns:p14="http://schemas.microsoft.com/office/powerpoint/2010/main" val="713335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6C2C25-34F0-442F-8E54-211D3450C8B3}" type="datetime1">
              <a:rPr lang="en-IN" smtClean="0"/>
              <a:t>05-12-2022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1459874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977AAF-B112-404D-A80F-9EAF4A1E5565}" type="datetime1">
              <a:rPr lang="en-IN" smtClean="0"/>
              <a:t>05-12-2022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746288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7CE6EC-6C20-4209-B926-0141F569B8E4}" type="datetime1">
              <a:rPr lang="en-IN" smtClean="0"/>
              <a:t>05-12-2022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4087179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B8C4A0-7053-4433-ACE9-21910D453A25}" type="datetime1">
              <a:rPr lang="en-IN" smtClean="0"/>
              <a:t>05-12-2022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3576089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9CCDC9-E414-4D2A-876A-F9687266B34A}" type="datetime1">
              <a:rPr lang="en-IN" smtClean="0"/>
              <a:t>05-12-2022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330926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57BFB7-39B5-4E60-B9E5-AD84DD1BFA4C}" type="datetime1">
              <a:rPr lang="en-IN" smtClean="0"/>
              <a:t>05-12-2022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72415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AB35BDD-F02C-4D50-8B83-5E65B86BB1C2}" type="datetime1">
              <a:rPr lang="en-IN" smtClean="0"/>
              <a:t>05-12-2022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540475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54C1DC-9BC6-4C58-99D6-CB325BB60C83}" type="datetime1">
              <a:rPr lang="en-IN" smtClean="0"/>
              <a:t>05-12-2022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810049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45D5900-A247-44EE-ABA7-663873CC506A}" type="datetime1">
              <a:rPr lang="en-IN" smtClean="0"/>
              <a:t>05-12-2022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162E810-0374-4C5E-8834-4685B40B6FEA}" type="slidenum">
              <a:rPr lang="en-IN" smtClean="0"/>
              <a:t>‹#›</a:t>
            </a:fld>
            <a:endParaRPr lang="en-IN"/>
          </a:p>
        </p:txBody>
      </p:sp>
    </p:spTree>
    <p:extLst>
      <p:ext uri="{BB962C8B-B14F-4D97-AF65-F5344CB8AC3E}">
        <p14:creationId xmlns:p14="http://schemas.microsoft.com/office/powerpoint/2010/main" val="1787985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32200F7C-F059-4FB8-AD4C-3F4328CEB0F4}" type="datetime1">
              <a:rPr lang="en-IN" smtClean="0"/>
              <a:t>05-12-2022</a:t>
            </a:fld>
            <a:endParaRPr lang="en-IN"/>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162E810-0374-4C5E-8834-4685B40B6FEA}" type="slidenum">
              <a:rPr lang="en-IN" smtClean="0"/>
              <a:t>‹#›</a:t>
            </a:fld>
            <a:endParaRPr lang="en-IN"/>
          </a:p>
        </p:txBody>
      </p:sp>
    </p:spTree>
    <p:extLst>
      <p:ext uri="{BB962C8B-B14F-4D97-AF65-F5344CB8AC3E}">
        <p14:creationId xmlns:p14="http://schemas.microsoft.com/office/powerpoint/2010/main" val="3289384117"/>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B76EC32-A346-4BA3-B9FD-176B1990F85D}" type="datetime1">
              <a:rPr lang="en-IN" smtClean="0"/>
              <a:t>05-12-2022</a:t>
            </a:fld>
            <a:endParaRPr lang="en-IN"/>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IN"/>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162E810-0374-4C5E-8834-4685B40B6FEA}" type="slidenum">
              <a:rPr lang="en-IN" smtClean="0"/>
              <a:t>‹#›</a:t>
            </a:fld>
            <a:endParaRPr lang="en-IN"/>
          </a:p>
        </p:txBody>
      </p:sp>
    </p:spTree>
    <p:extLst>
      <p:ext uri="{BB962C8B-B14F-4D97-AF65-F5344CB8AC3E}">
        <p14:creationId xmlns:p14="http://schemas.microsoft.com/office/powerpoint/2010/main" val="265840281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2F59B-52E3-31D4-73B7-DA1BDD22889A}"/>
              </a:ext>
            </a:extLst>
          </p:cNvPr>
          <p:cNvSpPr>
            <a:spLocks noGrp="1"/>
          </p:cNvSpPr>
          <p:nvPr>
            <p:ph type="ctrTitle"/>
          </p:nvPr>
        </p:nvSpPr>
        <p:spPr>
          <a:xfrm>
            <a:off x="393954" y="240030"/>
            <a:ext cx="10782300" cy="1115483"/>
          </a:xfrm>
        </p:spPr>
        <p:txBody>
          <a:bodyPr/>
          <a:lstStyle/>
          <a:p>
            <a:pPr algn="ctr"/>
            <a:r>
              <a:rPr lang="en-US" sz="4000" b="1" dirty="0">
                <a:solidFill>
                  <a:schemeClr val="tx1"/>
                </a:solidFill>
                <a:latin typeface="Calibri" panose="020F0502020204030204" pitchFamily="34" charset="0"/>
                <a:cs typeface="Calibri" panose="020F0502020204030204" pitchFamily="34" charset="0"/>
              </a:rPr>
              <a:t>Internet of Things</a:t>
            </a:r>
            <a:endParaRPr lang="en-IN" sz="4000" b="1" dirty="0">
              <a:solidFill>
                <a:schemeClr val="tx1"/>
              </a:solidFill>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EFB56895-16B1-1A72-9BAB-0063D6B0670C}"/>
              </a:ext>
            </a:extLst>
          </p:cNvPr>
          <p:cNvSpPr>
            <a:spLocks noGrp="1"/>
          </p:cNvSpPr>
          <p:nvPr>
            <p:ph type="subTitle" idx="1"/>
          </p:nvPr>
        </p:nvSpPr>
        <p:spPr>
          <a:xfrm>
            <a:off x="1355979" y="2491741"/>
            <a:ext cx="9228201" cy="1645920"/>
          </a:xfrm>
        </p:spPr>
        <p:txBody>
          <a:bodyPr/>
          <a:lstStyle/>
          <a:p>
            <a:pPr algn="ctr"/>
            <a:r>
              <a:rPr lang="en-US" b="1" dirty="0">
                <a:solidFill>
                  <a:schemeClr val="tx1"/>
                </a:solidFill>
                <a:latin typeface="Calibri" panose="020F0502020204030204" pitchFamily="34" charset="0"/>
                <a:cs typeface="Calibri" panose="020F0502020204030204" pitchFamily="34" charset="0"/>
              </a:rPr>
              <a:t>Module-1</a:t>
            </a:r>
          </a:p>
          <a:p>
            <a:pPr algn="ctr"/>
            <a:r>
              <a:rPr lang="en-US" b="1" dirty="0">
                <a:solidFill>
                  <a:schemeClr val="tx1"/>
                </a:solidFill>
                <a:latin typeface="Calibri" panose="020F0502020204030204" pitchFamily="34" charset="0"/>
                <a:cs typeface="Calibri" panose="020F0502020204030204" pitchFamily="34" charset="0"/>
              </a:rPr>
              <a:t>Basics of IOT</a:t>
            </a:r>
            <a:endParaRPr lang="en-IN" b="1" dirty="0">
              <a:solidFill>
                <a:schemeClr val="tx1"/>
              </a:solidFill>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ABEF135F-9053-4C8F-EBAB-7A8B06CA9CA0}"/>
              </a:ext>
            </a:extLst>
          </p:cNvPr>
          <p:cNvSpPr>
            <a:spLocks noGrp="1"/>
          </p:cNvSpPr>
          <p:nvPr>
            <p:ph type="dt" sz="half" idx="10"/>
          </p:nvPr>
        </p:nvSpPr>
        <p:spPr/>
        <p:txBody>
          <a:bodyPr/>
          <a:lstStyle/>
          <a:p>
            <a:fld id="{AF2DB372-A9B9-4DE2-A2A0-9441BE59C009}" type="datetime1">
              <a:rPr lang="en-IN" sz="1000" b="1" smtClean="0">
                <a:solidFill>
                  <a:schemeClr val="tx1">
                    <a:alpha val="80000"/>
                  </a:schemeClr>
                </a:solidFill>
                <a:latin typeface="Calibri" panose="020F0502020204030204" pitchFamily="34" charset="0"/>
                <a:cs typeface="Calibri" panose="020F0502020204030204" pitchFamily="34" charset="0"/>
              </a:rPr>
              <a:t>05-12-2022</a:t>
            </a:fld>
            <a:endParaRPr lang="en-IN" sz="1000" b="1" dirty="0">
              <a:solidFill>
                <a:schemeClr val="tx1">
                  <a:alpha val="80000"/>
                </a:schemeClr>
              </a:solidFill>
              <a:latin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5E858CF3-850C-64D7-20B4-2F911DD72843}"/>
              </a:ext>
            </a:extLst>
          </p:cNvPr>
          <p:cNvSpPr>
            <a:spLocks noGrp="1"/>
          </p:cNvSpPr>
          <p:nvPr>
            <p:ph type="sldNum" sz="quarter" idx="12"/>
          </p:nvPr>
        </p:nvSpPr>
        <p:spPr>
          <a:xfrm>
            <a:off x="8763926" y="6306531"/>
            <a:ext cx="2926080" cy="551469"/>
          </a:xfrm>
        </p:spPr>
        <p:txBody>
          <a:bodyPr/>
          <a:lstStyle/>
          <a:p>
            <a:fld id="{5162E810-0374-4C5E-8834-4685B40B6FEA}" type="slidenum">
              <a:rPr lang="en-IN" sz="1800" b="1" smtClean="0">
                <a:solidFill>
                  <a:schemeClr val="tx1">
                    <a:alpha val="25000"/>
                  </a:schemeClr>
                </a:solidFill>
                <a:latin typeface="Calibri" panose="020F0502020204030204" pitchFamily="34" charset="0"/>
                <a:cs typeface="Calibri" panose="020F0502020204030204" pitchFamily="34" charset="0"/>
              </a:rPr>
              <a:t>1</a:t>
            </a:fld>
            <a:endParaRPr lang="en-IN" sz="1800" b="1" dirty="0">
              <a:solidFill>
                <a:schemeClr val="tx1">
                  <a:alpha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91520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6CBA1-CA94-3879-0F39-0CDFC936C3EA}"/>
              </a:ext>
            </a:extLst>
          </p:cNvPr>
          <p:cNvSpPr>
            <a:spLocks noGrp="1"/>
          </p:cNvSpPr>
          <p:nvPr>
            <p:ph type="title"/>
          </p:nvPr>
        </p:nvSpPr>
        <p:spPr>
          <a:xfrm>
            <a:off x="657224" y="499533"/>
            <a:ext cx="10772775" cy="58060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Roadways</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0D9ADDB8-A032-F001-BBA9-5E4E40EC0080}"/>
              </a:ext>
            </a:extLst>
          </p:cNvPr>
          <p:cNvSpPr>
            <a:spLocks noGrp="1"/>
          </p:cNvSpPr>
          <p:nvPr>
            <p:ph idx="1"/>
          </p:nvPr>
        </p:nvSpPr>
        <p:spPr>
          <a:xfrm>
            <a:off x="695706" y="1248109"/>
            <a:ext cx="6138727" cy="4106316"/>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Iot is going to enable self-driving vehicles to better interact with transportation system around them through bi-directional data exchanges while also providing important data to the riders.</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self-driving vehicles need always-on, reliable communications and data from other transportation-related sensors.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Connected roadways is the term associated with driver and driverless cars by integrating with surrounding transportation infrastructure.</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3B9A5D3-0AD1-475E-E4D2-4D38E57A7F4F}"/>
              </a:ext>
            </a:extLst>
          </p:cNvPr>
          <p:cNvPicPr>
            <a:picLocks noChangeAspect="1"/>
          </p:cNvPicPr>
          <p:nvPr/>
        </p:nvPicPr>
        <p:blipFill rotWithShape="1">
          <a:blip r:embed="rId2"/>
          <a:srcRect l="21186" t="36977" r="37912" b="12301"/>
          <a:stretch/>
        </p:blipFill>
        <p:spPr>
          <a:xfrm>
            <a:off x="6985262" y="1461155"/>
            <a:ext cx="4986779" cy="4334915"/>
          </a:xfrm>
          <a:prstGeom prst="rect">
            <a:avLst/>
          </a:prstGeom>
        </p:spPr>
      </p:pic>
      <p:sp>
        <p:nvSpPr>
          <p:cNvPr id="4" name="Date Placeholder 3">
            <a:extLst>
              <a:ext uri="{FF2B5EF4-FFF2-40B4-BE49-F238E27FC236}">
                <a16:creationId xmlns:a16="http://schemas.microsoft.com/office/drawing/2014/main" id="{986265BC-FCCE-058D-E858-D3BC01CCCA72}"/>
              </a:ext>
            </a:extLst>
          </p:cNvPr>
          <p:cNvSpPr>
            <a:spLocks noGrp="1"/>
          </p:cNvSpPr>
          <p:nvPr>
            <p:ph type="dt" sz="half" idx="10"/>
          </p:nvPr>
        </p:nvSpPr>
        <p:spPr/>
        <p:txBody>
          <a:bodyPr/>
          <a:lstStyle/>
          <a:p>
            <a:fld id="{B66A8B20-8D7D-4035-B8F1-0983F88B6F76}" type="datetime1">
              <a:rPr lang="en-IN" smtClean="0"/>
              <a:t>05-12-2022</a:t>
            </a:fld>
            <a:endParaRPr lang="en-IN"/>
          </a:p>
        </p:txBody>
      </p:sp>
      <p:sp>
        <p:nvSpPr>
          <p:cNvPr id="7" name="Slide Number Placeholder 6">
            <a:extLst>
              <a:ext uri="{FF2B5EF4-FFF2-40B4-BE49-F238E27FC236}">
                <a16:creationId xmlns:a16="http://schemas.microsoft.com/office/drawing/2014/main" id="{3DCCACEF-3E36-B6F0-DAAF-883AB6641620}"/>
              </a:ext>
            </a:extLst>
          </p:cNvPr>
          <p:cNvSpPr>
            <a:spLocks noGrp="1"/>
          </p:cNvSpPr>
          <p:nvPr>
            <p:ph type="sldNum" sz="quarter" idx="12"/>
          </p:nvPr>
        </p:nvSpPr>
        <p:spPr/>
        <p:txBody>
          <a:bodyPr/>
          <a:lstStyle/>
          <a:p>
            <a:fld id="{5162E810-0374-4C5E-8834-4685B40B6FEA}" type="slidenum">
              <a:rPr lang="en-IN" smtClean="0"/>
              <a:t>10</a:t>
            </a:fld>
            <a:endParaRPr lang="en-IN"/>
          </a:p>
        </p:txBody>
      </p:sp>
    </p:spTree>
    <p:extLst>
      <p:ext uri="{BB962C8B-B14F-4D97-AF65-F5344CB8AC3E}">
        <p14:creationId xmlns:p14="http://schemas.microsoft.com/office/powerpoint/2010/main" val="3392991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6DA47-D58B-75F6-CE07-B0789A1D6297}"/>
              </a:ext>
            </a:extLst>
          </p:cNvPr>
          <p:cNvSpPr>
            <a:spLocks noGrp="1"/>
          </p:cNvSpPr>
          <p:nvPr>
            <p:ph type="title"/>
          </p:nvPr>
        </p:nvSpPr>
        <p:spPr>
          <a:xfrm>
            <a:off x="638174" y="401317"/>
            <a:ext cx="10772775" cy="484803"/>
          </a:xfrm>
        </p:spPr>
        <p:txBody>
          <a:bodyPr>
            <a:normAutofit/>
          </a:bodyPr>
          <a:lstStyle/>
          <a:p>
            <a:pPr algn="ctr"/>
            <a:r>
              <a:rPr lang="en-IN" sz="2800" b="1" dirty="0">
                <a:solidFill>
                  <a:schemeClr val="tx1"/>
                </a:solidFill>
                <a:latin typeface="Calibri" panose="020F0502020204030204" pitchFamily="34" charset="0"/>
                <a:cs typeface="Calibri" panose="020F0502020204030204" pitchFamily="34" charset="0"/>
              </a:rPr>
              <a:t>Connected Roadways</a:t>
            </a:r>
          </a:p>
        </p:txBody>
      </p:sp>
      <p:sp>
        <p:nvSpPr>
          <p:cNvPr id="3" name="Content Placeholder 2">
            <a:extLst>
              <a:ext uri="{FF2B5EF4-FFF2-40B4-BE49-F238E27FC236}">
                <a16:creationId xmlns:a16="http://schemas.microsoft.com/office/drawing/2014/main" id="{BA3D8FC9-942C-3752-6179-140C092BA99C}"/>
              </a:ext>
            </a:extLst>
          </p:cNvPr>
          <p:cNvSpPr>
            <a:spLocks noGrp="1"/>
          </p:cNvSpPr>
          <p:nvPr>
            <p:ph idx="1"/>
          </p:nvPr>
        </p:nvSpPr>
        <p:spPr>
          <a:xfrm>
            <a:off x="695706" y="955877"/>
            <a:ext cx="10899263" cy="4869887"/>
          </a:xfrm>
        </p:spPr>
        <p:txBody>
          <a:bodyPr>
            <a:normAutofit fontScale="47500" lnSpcReduction="20000"/>
          </a:bodyPr>
          <a:lstStyle/>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Car is ready with the basic sensors such as oil pressure, tire pressure, temperature and other operating conditions and provide data around the core car functions.</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Behind the steering wheel the driver can access the data while controlling the car using equipment such as steering wheel, pedals and so on.</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Driver must be able to handle and make critical decisions while concentrating on driver safely.</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Sensors are becoming IP-enabled to allow easy communication with other systems both inside and outside the car.</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New sensors and communication technologies are being developed to allow vehicles, traffic signals, school zones and other elements of the transportation infrastructure.</a:t>
            </a:r>
          </a:p>
          <a:p>
            <a:endParaRPr lang="en-IN" dirty="0"/>
          </a:p>
        </p:txBody>
      </p:sp>
      <p:sp>
        <p:nvSpPr>
          <p:cNvPr id="4" name="Date Placeholder 3">
            <a:extLst>
              <a:ext uri="{FF2B5EF4-FFF2-40B4-BE49-F238E27FC236}">
                <a16:creationId xmlns:a16="http://schemas.microsoft.com/office/drawing/2014/main" id="{86061598-6FFF-3B59-432D-066CC0FA2267}"/>
              </a:ext>
            </a:extLst>
          </p:cNvPr>
          <p:cNvSpPr>
            <a:spLocks noGrp="1"/>
          </p:cNvSpPr>
          <p:nvPr>
            <p:ph type="dt" sz="half" idx="10"/>
          </p:nvPr>
        </p:nvSpPr>
        <p:spPr/>
        <p:txBody>
          <a:bodyPr/>
          <a:lstStyle/>
          <a:p>
            <a:fld id="{2B9FB4A9-1C86-4043-93B4-7A1AAAA1FA1D}" type="datetime1">
              <a:rPr lang="en-IN" smtClean="0"/>
              <a:t>05-12-2022</a:t>
            </a:fld>
            <a:endParaRPr lang="en-IN"/>
          </a:p>
        </p:txBody>
      </p:sp>
      <p:sp>
        <p:nvSpPr>
          <p:cNvPr id="6" name="Slide Number Placeholder 5">
            <a:extLst>
              <a:ext uri="{FF2B5EF4-FFF2-40B4-BE49-F238E27FC236}">
                <a16:creationId xmlns:a16="http://schemas.microsoft.com/office/drawing/2014/main" id="{C36EA829-D123-592D-5456-58D9CEC443C4}"/>
              </a:ext>
            </a:extLst>
          </p:cNvPr>
          <p:cNvSpPr>
            <a:spLocks noGrp="1"/>
          </p:cNvSpPr>
          <p:nvPr>
            <p:ph type="sldNum" sz="quarter" idx="12"/>
          </p:nvPr>
        </p:nvSpPr>
        <p:spPr/>
        <p:txBody>
          <a:bodyPr/>
          <a:lstStyle/>
          <a:p>
            <a:fld id="{5162E810-0374-4C5E-8834-4685B40B6FEA}" type="slidenum">
              <a:rPr lang="en-IN" smtClean="0"/>
              <a:t>11</a:t>
            </a:fld>
            <a:endParaRPr lang="en-IN"/>
          </a:p>
        </p:txBody>
      </p:sp>
    </p:spTree>
    <p:extLst>
      <p:ext uri="{BB962C8B-B14F-4D97-AF65-F5344CB8AC3E}">
        <p14:creationId xmlns:p14="http://schemas.microsoft.com/office/powerpoint/2010/main" val="246278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685D-1C4F-3BEA-952F-9B5CF6A45171}"/>
              </a:ext>
            </a:extLst>
          </p:cNvPr>
          <p:cNvSpPr>
            <a:spLocks noGrp="1"/>
          </p:cNvSpPr>
          <p:nvPr>
            <p:ph type="title"/>
          </p:nvPr>
        </p:nvSpPr>
        <p:spPr>
          <a:xfrm>
            <a:off x="657224" y="499533"/>
            <a:ext cx="10772775" cy="580602"/>
          </a:xfrm>
        </p:spPr>
        <p:txBody>
          <a:bodyPr>
            <a:normAutofit/>
          </a:bodyPr>
          <a:lstStyle/>
          <a:p>
            <a:r>
              <a:rPr lang="en-US" sz="2800" b="1" dirty="0">
                <a:solidFill>
                  <a:schemeClr val="tx1"/>
                </a:solidFill>
                <a:latin typeface="Calibri" panose="020F0502020204030204" pitchFamily="34" charset="0"/>
                <a:cs typeface="Calibri" panose="020F0502020204030204" pitchFamily="34" charset="0"/>
              </a:rPr>
              <a:t>Current challenges Being addressed by connected Roadways</a:t>
            </a:r>
            <a:endParaRPr lang="en-IN" sz="2800" b="1"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45669639-65EC-48C9-BF8A-65547D8E3CC0}"/>
              </a:ext>
            </a:extLst>
          </p:cNvPr>
          <p:cNvGraphicFramePr>
            <a:graphicFrameLocks noGrp="1"/>
          </p:cNvGraphicFramePr>
          <p:nvPr>
            <p:extLst>
              <p:ext uri="{D42A27DB-BD31-4B8C-83A1-F6EECF244321}">
                <p14:modId xmlns:p14="http://schemas.microsoft.com/office/powerpoint/2010/main" val="2727099388"/>
              </p:ext>
            </p:extLst>
          </p:nvPr>
        </p:nvGraphicFramePr>
        <p:xfrm>
          <a:off x="339365" y="1047907"/>
          <a:ext cx="11090634" cy="5396080"/>
        </p:xfrm>
        <a:graphic>
          <a:graphicData uri="http://schemas.openxmlformats.org/drawingml/2006/table">
            <a:tbl>
              <a:tblPr firstRow="1" bandRow="1">
                <a:tableStyleId>{5C22544A-7EE6-4342-B048-85BDC9FD1C3A}</a:tableStyleId>
              </a:tblPr>
              <a:tblGrid>
                <a:gridCol w="1402290">
                  <a:extLst>
                    <a:ext uri="{9D8B030D-6E8A-4147-A177-3AD203B41FA5}">
                      <a16:colId xmlns:a16="http://schemas.microsoft.com/office/drawing/2014/main" val="3200554053"/>
                    </a:ext>
                  </a:extLst>
                </a:gridCol>
                <a:gridCol w="9688344">
                  <a:extLst>
                    <a:ext uri="{9D8B030D-6E8A-4147-A177-3AD203B41FA5}">
                      <a16:colId xmlns:a16="http://schemas.microsoft.com/office/drawing/2014/main" val="1590188337"/>
                    </a:ext>
                  </a:extLst>
                </a:gridCol>
              </a:tblGrid>
              <a:tr h="422585">
                <a:tc>
                  <a:txBody>
                    <a:bodyPr/>
                    <a:lstStyle/>
                    <a:p>
                      <a:pPr algn="ctr"/>
                      <a:r>
                        <a:rPr lang="en-US" sz="2000" b="1" dirty="0">
                          <a:solidFill>
                            <a:schemeClr val="tx1"/>
                          </a:solidFill>
                        </a:rPr>
                        <a:t>Challenge </a:t>
                      </a:r>
                      <a:endParaRPr lang="en-IN" sz="2000" b="1" dirty="0">
                        <a:solidFill>
                          <a:schemeClr val="tx1"/>
                        </a:solidFill>
                      </a:endParaRPr>
                    </a:p>
                  </a:txBody>
                  <a:tcPr/>
                </a:tc>
                <a:tc>
                  <a:txBody>
                    <a:bodyPr/>
                    <a:lstStyle/>
                    <a:p>
                      <a:pPr algn="ctr"/>
                      <a:r>
                        <a:rPr lang="en-US" sz="2000" b="1" dirty="0">
                          <a:solidFill>
                            <a:schemeClr val="tx1"/>
                          </a:solidFill>
                        </a:rPr>
                        <a:t>Supporting  Data</a:t>
                      </a:r>
                      <a:endParaRPr lang="en-IN" sz="2000" b="1" dirty="0">
                        <a:solidFill>
                          <a:schemeClr val="tx1"/>
                        </a:solidFill>
                      </a:endParaRPr>
                    </a:p>
                  </a:txBody>
                  <a:tcPr/>
                </a:tc>
                <a:extLst>
                  <a:ext uri="{0D108BD9-81ED-4DB2-BD59-A6C34878D82A}">
                    <a16:rowId xmlns:a16="http://schemas.microsoft.com/office/drawing/2014/main" val="3851240327"/>
                  </a:ext>
                </a:extLst>
              </a:tr>
              <a:tr h="1560312">
                <a:tc>
                  <a:txBody>
                    <a:bodyPr/>
                    <a:lstStyle/>
                    <a:p>
                      <a:pPr algn="l"/>
                      <a:r>
                        <a:rPr lang="en-US" dirty="0">
                          <a:latin typeface="Calibri" panose="020F0502020204030204" pitchFamily="34" charset="0"/>
                          <a:cs typeface="Calibri" panose="020F0502020204030204" pitchFamily="34" charset="0"/>
                        </a:rPr>
                        <a:t>Safety</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According to US Department of Transportation, 5.6 million crashes were reported in 2012 alone, resulting more than 33,000 fatalities.</a:t>
                      </a:r>
                    </a:p>
                    <a:p>
                      <a:pPr algn="just"/>
                      <a:r>
                        <a:rPr lang="en-US" dirty="0">
                          <a:latin typeface="Calibri" panose="020F0502020204030204" pitchFamily="34" charset="0"/>
                          <a:cs typeface="Calibri" panose="020F0502020204030204" pitchFamily="34" charset="0"/>
                        </a:rPr>
                        <a:t>IoT and the enablement of connected vehicle technologies will empower drivers with the tools they need to anticipate potential crashes and significantly reduce the number of lives lost each year.</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627037830"/>
                  </a:ext>
                </a:extLst>
              </a:tr>
              <a:tr h="1852871">
                <a:tc>
                  <a:txBody>
                    <a:bodyPr/>
                    <a:lstStyle/>
                    <a:p>
                      <a:pPr algn="l"/>
                      <a:r>
                        <a:rPr lang="en-US" dirty="0">
                          <a:latin typeface="Calibri" panose="020F0502020204030204" pitchFamily="34" charset="0"/>
                          <a:cs typeface="Calibri" panose="020F0502020204030204" pitchFamily="34" charset="0"/>
                        </a:rPr>
                        <a:t>Mobility</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Connected vehicles mobility  applications  can enable system operators and drivers to make more informed decisions, which can reduce travel delays. Congestion causes 5.5 billion hours of travel delay per year and reducing travel delay is more critical than ever before.   </a:t>
                      </a:r>
                    </a:p>
                    <a:p>
                      <a:pPr algn="just"/>
                      <a:r>
                        <a:rPr lang="en-US" dirty="0">
                          <a:latin typeface="Calibri" panose="020F0502020204030204" pitchFamily="34" charset="0"/>
                          <a:cs typeface="Calibri" panose="020F0502020204030204" pitchFamily="34" charset="0"/>
                        </a:rPr>
                        <a:t>Communication between mass transit, emergency response vehicles and traffic management infrastructure help optimize the routing of vehicles.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6440247"/>
                  </a:ext>
                </a:extLst>
              </a:tr>
              <a:tr h="1560312">
                <a:tc>
                  <a:txBody>
                    <a:bodyPr/>
                    <a:lstStyle/>
                    <a:p>
                      <a:pPr algn="l"/>
                      <a:r>
                        <a:rPr lang="en-US" dirty="0">
                          <a:latin typeface="Calibri" panose="020F0502020204030204" pitchFamily="34" charset="0"/>
                          <a:cs typeface="Calibri" panose="020F0502020204030204" pitchFamily="34" charset="0"/>
                        </a:rPr>
                        <a:t>Environment</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According to the American public Transport Association, each year transit systems can collectively reduce carbon dioxide (CO2) emissions by 16.2 million metric tons by reducing private vehicle miles. Connected vehicle environmental applications will give all travelers the real-time information they need to make “Green” transport choices.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13736252"/>
                  </a:ext>
                </a:extLst>
              </a:tr>
            </a:tbl>
          </a:graphicData>
        </a:graphic>
      </p:graphicFrame>
      <p:sp>
        <p:nvSpPr>
          <p:cNvPr id="3" name="Date Placeholder 2">
            <a:extLst>
              <a:ext uri="{FF2B5EF4-FFF2-40B4-BE49-F238E27FC236}">
                <a16:creationId xmlns:a16="http://schemas.microsoft.com/office/drawing/2014/main" id="{0B3C8DBA-AACC-41BD-0792-BB98B0CDD210}"/>
              </a:ext>
            </a:extLst>
          </p:cNvPr>
          <p:cNvSpPr>
            <a:spLocks noGrp="1"/>
          </p:cNvSpPr>
          <p:nvPr>
            <p:ph type="dt" sz="half" idx="10"/>
          </p:nvPr>
        </p:nvSpPr>
        <p:spPr/>
        <p:txBody>
          <a:bodyPr/>
          <a:lstStyle/>
          <a:p>
            <a:fld id="{B5E2B282-03D1-4309-A484-1094072B234C}" type="datetime1">
              <a:rPr lang="en-IN" smtClean="0"/>
              <a:t>05-12-2022</a:t>
            </a:fld>
            <a:endParaRPr lang="en-IN"/>
          </a:p>
        </p:txBody>
      </p:sp>
      <p:sp>
        <p:nvSpPr>
          <p:cNvPr id="6" name="Slide Number Placeholder 5">
            <a:extLst>
              <a:ext uri="{FF2B5EF4-FFF2-40B4-BE49-F238E27FC236}">
                <a16:creationId xmlns:a16="http://schemas.microsoft.com/office/drawing/2014/main" id="{44C6B6DA-30AB-D3B0-9B25-3B4CE7C9A923}"/>
              </a:ext>
            </a:extLst>
          </p:cNvPr>
          <p:cNvSpPr>
            <a:spLocks noGrp="1"/>
          </p:cNvSpPr>
          <p:nvPr>
            <p:ph type="sldNum" sz="quarter" idx="12"/>
          </p:nvPr>
        </p:nvSpPr>
        <p:spPr/>
        <p:txBody>
          <a:bodyPr/>
          <a:lstStyle/>
          <a:p>
            <a:fld id="{5162E810-0374-4C5E-8834-4685B40B6FEA}" type="slidenum">
              <a:rPr lang="en-IN" smtClean="0"/>
              <a:t>12</a:t>
            </a:fld>
            <a:endParaRPr lang="en-IN"/>
          </a:p>
        </p:txBody>
      </p:sp>
    </p:spTree>
    <p:extLst>
      <p:ext uri="{BB962C8B-B14F-4D97-AF65-F5344CB8AC3E}">
        <p14:creationId xmlns:p14="http://schemas.microsoft.com/office/powerpoint/2010/main" val="3002761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A6825F-BA8A-C5EB-2B96-3D8BD8F3CD84}"/>
              </a:ext>
            </a:extLst>
          </p:cNvPr>
          <p:cNvSpPr>
            <a:spLocks noGrp="1"/>
          </p:cNvSpPr>
          <p:nvPr>
            <p:ph idx="1"/>
          </p:nvPr>
        </p:nvSpPr>
        <p:spPr>
          <a:xfrm>
            <a:off x="452487" y="503391"/>
            <a:ext cx="6052007" cy="4210011"/>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With IoT connected roadways, a concept known as Intersection Movement Assist(IMA) is possible.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It warns a driver response in a self-driving car. When it is not safe to enter an intersection due to a high probability of collision. Or another car has run a stop sign or strayed into wrong lane.</a:t>
            </a:r>
          </a:p>
          <a:p>
            <a:pPr>
              <a:lnSpc>
                <a:spcPct val="150000"/>
              </a:lnSpc>
              <a:buFont typeface="Arial" panose="020B0604020202020204" pitchFamily="34" charset="0"/>
              <a:buChar char="•"/>
            </a:pPr>
            <a:r>
              <a:rPr lang="en-IN" sz="2000" dirty="0">
                <a:latin typeface="Calibri" panose="020F0502020204030204" pitchFamily="34" charset="0"/>
                <a:cs typeface="Calibri" panose="020F0502020204030204" pitchFamily="34" charset="0"/>
              </a:rPr>
              <a:t>IMA is one of the possible solutions that emerge when we start to integrate IoT with both traditional and self-driving vehicles.</a:t>
            </a:r>
          </a:p>
          <a:p>
            <a:pPr>
              <a:lnSpc>
                <a:spcPct val="150000"/>
              </a:lnSpc>
              <a:buFont typeface="Arial" panose="020B0604020202020204" pitchFamily="34" charset="0"/>
              <a:buChar char="•"/>
            </a:pPr>
            <a:r>
              <a:rPr lang="en-IN" sz="2000" dirty="0">
                <a:latin typeface="Calibri" panose="020F0502020204030204" pitchFamily="34" charset="0"/>
                <a:cs typeface="Calibri" panose="020F0502020204030204" pitchFamily="34" charset="0"/>
              </a:rPr>
              <a:t>Other solutions include such as automated vehicle tracking, cargo management and road weather communications.</a:t>
            </a:r>
          </a:p>
        </p:txBody>
      </p:sp>
      <p:pic>
        <p:nvPicPr>
          <p:cNvPr id="5" name="Picture 4">
            <a:extLst>
              <a:ext uri="{FF2B5EF4-FFF2-40B4-BE49-F238E27FC236}">
                <a16:creationId xmlns:a16="http://schemas.microsoft.com/office/drawing/2014/main" id="{0BD28631-6BC5-20E8-573C-0966990259C5}"/>
              </a:ext>
            </a:extLst>
          </p:cNvPr>
          <p:cNvPicPr>
            <a:picLocks noChangeAspect="1"/>
          </p:cNvPicPr>
          <p:nvPr/>
        </p:nvPicPr>
        <p:blipFill rotWithShape="1">
          <a:blip r:embed="rId2"/>
          <a:srcRect l="18789" t="38625" r="35747" b="11065"/>
          <a:stretch/>
        </p:blipFill>
        <p:spPr>
          <a:xfrm>
            <a:off x="6504494" y="1125559"/>
            <a:ext cx="5531506" cy="4690779"/>
          </a:xfrm>
          <a:prstGeom prst="rect">
            <a:avLst/>
          </a:prstGeom>
        </p:spPr>
      </p:pic>
      <p:sp>
        <p:nvSpPr>
          <p:cNvPr id="2" name="Date Placeholder 1">
            <a:extLst>
              <a:ext uri="{FF2B5EF4-FFF2-40B4-BE49-F238E27FC236}">
                <a16:creationId xmlns:a16="http://schemas.microsoft.com/office/drawing/2014/main" id="{32883797-4A55-8205-6F94-BB079F1CCA4D}"/>
              </a:ext>
            </a:extLst>
          </p:cNvPr>
          <p:cNvSpPr>
            <a:spLocks noGrp="1"/>
          </p:cNvSpPr>
          <p:nvPr>
            <p:ph type="dt" sz="half" idx="10"/>
          </p:nvPr>
        </p:nvSpPr>
        <p:spPr/>
        <p:txBody>
          <a:bodyPr/>
          <a:lstStyle/>
          <a:p>
            <a:fld id="{43F0B2C6-7505-4945-9E23-5A646004BAE2}" type="datetime1">
              <a:rPr lang="en-IN" smtClean="0"/>
              <a:t>05-12-2022</a:t>
            </a:fld>
            <a:endParaRPr lang="en-IN"/>
          </a:p>
        </p:txBody>
      </p:sp>
      <p:sp>
        <p:nvSpPr>
          <p:cNvPr id="6" name="Slide Number Placeholder 5">
            <a:extLst>
              <a:ext uri="{FF2B5EF4-FFF2-40B4-BE49-F238E27FC236}">
                <a16:creationId xmlns:a16="http://schemas.microsoft.com/office/drawing/2014/main" id="{CA2EDA5E-2A38-A85D-9496-88A1CACF11B6}"/>
              </a:ext>
            </a:extLst>
          </p:cNvPr>
          <p:cNvSpPr>
            <a:spLocks noGrp="1"/>
          </p:cNvSpPr>
          <p:nvPr>
            <p:ph type="sldNum" sz="quarter" idx="12"/>
          </p:nvPr>
        </p:nvSpPr>
        <p:spPr/>
        <p:txBody>
          <a:bodyPr/>
          <a:lstStyle/>
          <a:p>
            <a:fld id="{5162E810-0374-4C5E-8834-4685B40B6FEA}" type="slidenum">
              <a:rPr lang="en-IN" smtClean="0"/>
              <a:t>13</a:t>
            </a:fld>
            <a:endParaRPr lang="en-IN"/>
          </a:p>
        </p:txBody>
      </p:sp>
    </p:spTree>
    <p:extLst>
      <p:ext uri="{BB962C8B-B14F-4D97-AF65-F5344CB8AC3E}">
        <p14:creationId xmlns:p14="http://schemas.microsoft.com/office/powerpoint/2010/main" val="3197156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6F205E-5F72-FF82-650E-E6EFE8795803}"/>
              </a:ext>
            </a:extLst>
          </p:cNvPr>
          <p:cNvSpPr>
            <a:spLocks noGrp="1"/>
          </p:cNvSpPr>
          <p:nvPr>
            <p:ph idx="1"/>
          </p:nvPr>
        </p:nvSpPr>
        <p:spPr>
          <a:xfrm>
            <a:off x="186462" y="258294"/>
            <a:ext cx="11531055" cy="3550135"/>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With vehicle tracking, a vehicle’s location is used for notification of arrival times, theft prevention or highway assistance.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Cargo management provides precise positioning of cargo as it is en route so that notification alerts can be sent to a dispatcher and routes can be optimized for congestion and weather.</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Road weather communications use sensors and data from satellites, roads and bridges to warn vehicles of dangerous conditions or inclement weather on the current route.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As cars continue to become more connected and capable of generating continuous data streams related to location, performance, driver behavior and much more the data generation potential of a single car is staggering.</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It is estimated that a fully connected car will generate more than 25 gigabytes of data per hour. Multiply that by the number of hours a car is driven per year and number of cars on the road, the amount of data generated, transmitted and stored in the cloud will be in the zettabytes range per year.</a:t>
            </a:r>
            <a:endParaRPr lang="en-IN" sz="2000"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7C1A3226-C808-564D-71FD-29079628792D}"/>
              </a:ext>
            </a:extLst>
          </p:cNvPr>
          <p:cNvSpPr>
            <a:spLocks noGrp="1"/>
          </p:cNvSpPr>
          <p:nvPr>
            <p:ph type="dt" sz="half" idx="10"/>
          </p:nvPr>
        </p:nvSpPr>
        <p:spPr/>
        <p:txBody>
          <a:bodyPr/>
          <a:lstStyle/>
          <a:p>
            <a:fld id="{E93122F2-AF7A-43CA-9371-A49415FC790D}" type="datetime1">
              <a:rPr lang="en-IN" smtClean="0"/>
              <a:t>05-12-2022</a:t>
            </a:fld>
            <a:endParaRPr lang="en-IN"/>
          </a:p>
        </p:txBody>
      </p:sp>
      <p:sp>
        <p:nvSpPr>
          <p:cNvPr id="5" name="Slide Number Placeholder 4">
            <a:extLst>
              <a:ext uri="{FF2B5EF4-FFF2-40B4-BE49-F238E27FC236}">
                <a16:creationId xmlns:a16="http://schemas.microsoft.com/office/drawing/2014/main" id="{FCDFC8C7-213D-C024-B386-8E504791361B}"/>
              </a:ext>
            </a:extLst>
          </p:cNvPr>
          <p:cNvSpPr>
            <a:spLocks noGrp="1"/>
          </p:cNvSpPr>
          <p:nvPr>
            <p:ph type="sldNum" sz="quarter" idx="12"/>
          </p:nvPr>
        </p:nvSpPr>
        <p:spPr/>
        <p:txBody>
          <a:bodyPr/>
          <a:lstStyle/>
          <a:p>
            <a:fld id="{5162E810-0374-4C5E-8834-4685B40B6FEA}" type="slidenum">
              <a:rPr lang="en-IN" smtClean="0"/>
              <a:t>14</a:t>
            </a:fld>
            <a:endParaRPr lang="en-IN"/>
          </a:p>
        </p:txBody>
      </p:sp>
    </p:spTree>
    <p:extLst>
      <p:ext uri="{BB962C8B-B14F-4D97-AF65-F5344CB8AC3E}">
        <p14:creationId xmlns:p14="http://schemas.microsoft.com/office/powerpoint/2010/main" val="2296403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C5B9A7-6E01-FABB-559D-FA1C248C2FBA}"/>
              </a:ext>
            </a:extLst>
          </p:cNvPr>
          <p:cNvSpPr>
            <a:spLocks noGrp="1"/>
          </p:cNvSpPr>
          <p:nvPr>
            <p:ph idx="1"/>
          </p:nvPr>
        </p:nvSpPr>
        <p:spPr>
          <a:xfrm>
            <a:off x="205315" y="182880"/>
            <a:ext cx="11172838" cy="4370266"/>
          </a:xfrm>
        </p:spPr>
        <p:txBody>
          <a:bodyPr>
            <a:normAutofit fontScale="25000" lnSpcReduction="20000"/>
          </a:bodyPr>
          <a:lstStyle/>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data generated by car needs to be handled in a secure and reliable way, means the network needs to be highly available.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Automobile data is extremely useful to a wide range of interested parties. Tire companies can collect data related to use and durability of their products in a range of environments in real time. Automobile manufacturers can collect information from sensors to better understand how the cars  are being driven.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Car sensors will be able to interact with third-party applications such as GPS/maps, to enable dynamic rerouting to avoid traffic, accidents and other hazards.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Internet –based entertainment, including music, movies and other streaming or downloads, can be personalized and customized to optimize a road trip.</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GPS navigation systems become more integrated with sensors and wayfinding applications. E.g. if you prefer a coffee shop, through the use of a cloud-based data connector, the navigation system will be able to provide routing suggestions that have you drive your car past right to the </a:t>
            </a:r>
            <a:r>
              <a:rPr lang="en-US" sz="8000">
                <a:latin typeface="Calibri" panose="020F0502020204030204" pitchFamily="34" charset="0"/>
                <a:cs typeface="Calibri" panose="020F0502020204030204" pitchFamily="34" charset="0"/>
              </a:rPr>
              <a:t>coffee shop.</a:t>
            </a:r>
            <a:endParaRPr lang="en-US" sz="8000" dirty="0">
              <a:latin typeface="Calibri" panose="020F0502020204030204" pitchFamily="34" charset="0"/>
              <a:cs typeface="Calibri" panose="020F0502020204030204" pitchFamily="34" charset="0"/>
            </a:endParaRPr>
          </a:p>
          <a:p>
            <a:endParaRPr lang="en-IN" dirty="0"/>
          </a:p>
        </p:txBody>
      </p:sp>
      <p:sp>
        <p:nvSpPr>
          <p:cNvPr id="2" name="Date Placeholder 1">
            <a:extLst>
              <a:ext uri="{FF2B5EF4-FFF2-40B4-BE49-F238E27FC236}">
                <a16:creationId xmlns:a16="http://schemas.microsoft.com/office/drawing/2014/main" id="{97923CD3-31E0-FF57-62C7-94F21539040C}"/>
              </a:ext>
            </a:extLst>
          </p:cNvPr>
          <p:cNvSpPr>
            <a:spLocks noGrp="1"/>
          </p:cNvSpPr>
          <p:nvPr>
            <p:ph type="dt" sz="half" idx="10"/>
          </p:nvPr>
        </p:nvSpPr>
        <p:spPr/>
        <p:txBody>
          <a:bodyPr/>
          <a:lstStyle/>
          <a:p>
            <a:fld id="{A053D103-C438-473B-8D2E-B1F56EE8B8DF}" type="datetime1">
              <a:rPr lang="en-IN" smtClean="0"/>
              <a:t>05-12-2022</a:t>
            </a:fld>
            <a:endParaRPr lang="en-IN"/>
          </a:p>
        </p:txBody>
      </p:sp>
      <p:sp>
        <p:nvSpPr>
          <p:cNvPr id="5" name="Slide Number Placeholder 4">
            <a:extLst>
              <a:ext uri="{FF2B5EF4-FFF2-40B4-BE49-F238E27FC236}">
                <a16:creationId xmlns:a16="http://schemas.microsoft.com/office/drawing/2014/main" id="{8E505859-373E-1CD4-2DEE-DAC2164A28F3}"/>
              </a:ext>
            </a:extLst>
          </p:cNvPr>
          <p:cNvSpPr>
            <a:spLocks noGrp="1"/>
          </p:cNvSpPr>
          <p:nvPr>
            <p:ph type="sldNum" sz="quarter" idx="12"/>
          </p:nvPr>
        </p:nvSpPr>
        <p:spPr/>
        <p:txBody>
          <a:bodyPr/>
          <a:lstStyle/>
          <a:p>
            <a:fld id="{5162E810-0374-4C5E-8834-4685B40B6FEA}" type="slidenum">
              <a:rPr lang="en-IN" smtClean="0"/>
              <a:t>15</a:t>
            </a:fld>
            <a:endParaRPr lang="en-IN"/>
          </a:p>
        </p:txBody>
      </p:sp>
    </p:spTree>
    <p:extLst>
      <p:ext uri="{BB962C8B-B14F-4D97-AF65-F5344CB8AC3E}">
        <p14:creationId xmlns:p14="http://schemas.microsoft.com/office/powerpoint/2010/main" val="30521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1AC5FE-8510-746C-1A65-DEE3DCE1A8B3}"/>
              </a:ext>
            </a:extLst>
          </p:cNvPr>
          <p:cNvPicPr>
            <a:picLocks noChangeAspect="1"/>
          </p:cNvPicPr>
          <p:nvPr/>
        </p:nvPicPr>
        <p:blipFill rotWithShape="1">
          <a:blip r:embed="rId2"/>
          <a:srcRect l="40205" t="45086" r="30645" b="27698"/>
          <a:stretch/>
        </p:blipFill>
        <p:spPr>
          <a:xfrm>
            <a:off x="1012715" y="1187776"/>
            <a:ext cx="9055112" cy="5109885"/>
          </a:xfrm>
          <a:prstGeom prst="rect">
            <a:avLst/>
          </a:prstGeom>
        </p:spPr>
      </p:pic>
      <p:sp>
        <p:nvSpPr>
          <p:cNvPr id="2" name="Date Placeholder 1">
            <a:extLst>
              <a:ext uri="{FF2B5EF4-FFF2-40B4-BE49-F238E27FC236}">
                <a16:creationId xmlns:a16="http://schemas.microsoft.com/office/drawing/2014/main" id="{DE3BD8E2-076E-F3CC-A122-A87D9C8C7A9D}"/>
              </a:ext>
            </a:extLst>
          </p:cNvPr>
          <p:cNvSpPr>
            <a:spLocks noGrp="1"/>
          </p:cNvSpPr>
          <p:nvPr>
            <p:ph type="dt" sz="half" idx="10"/>
          </p:nvPr>
        </p:nvSpPr>
        <p:spPr/>
        <p:txBody>
          <a:bodyPr/>
          <a:lstStyle/>
          <a:p>
            <a:fld id="{15B5A612-A4B0-4AA0-A31E-75C4BDCAB5D9}" type="datetime1">
              <a:rPr lang="en-IN" smtClean="0"/>
              <a:t>05-12-2022</a:t>
            </a:fld>
            <a:endParaRPr lang="en-IN"/>
          </a:p>
        </p:txBody>
      </p:sp>
      <p:sp>
        <p:nvSpPr>
          <p:cNvPr id="4" name="Slide Number Placeholder 3">
            <a:extLst>
              <a:ext uri="{FF2B5EF4-FFF2-40B4-BE49-F238E27FC236}">
                <a16:creationId xmlns:a16="http://schemas.microsoft.com/office/drawing/2014/main" id="{DD4E8B14-878D-1ECE-48A6-289285592525}"/>
              </a:ext>
            </a:extLst>
          </p:cNvPr>
          <p:cNvSpPr>
            <a:spLocks noGrp="1"/>
          </p:cNvSpPr>
          <p:nvPr>
            <p:ph type="sldNum" sz="quarter" idx="12"/>
          </p:nvPr>
        </p:nvSpPr>
        <p:spPr/>
        <p:txBody>
          <a:bodyPr/>
          <a:lstStyle/>
          <a:p>
            <a:fld id="{5162E810-0374-4C5E-8834-4685B40B6FEA}" type="slidenum">
              <a:rPr lang="en-IN" smtClean="0"/>
              <a:t>16</a:t>
            </a:fld>
            <a:endParaRPr lang="en-IN"/>
          </a:p>
        </p:txBody>
      </p:sp>
    </p:spTree>
    <p:extLst>
      <p:ext uri="{BB962C8B-B14F-4D97-AF65-F5344CB8AC3E}">
        <p14:creationId xmlns:p14="http://schemas.microsoft.com/office/powerpoint/2010/main" val="2619634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CB8E2-B050-5298-3B33-8C4ED196C7AE}"/>
              </a:ext>
            </a:extLst>
          </p:cNvPr>
          <p:cNvSpPr>
            <a:spLocks noGrp="1"/>
          </p:cNvSpPr>
          <p:nvPr>
            <p:ph type="title"/>
          </p:nvPr>
        </p:nvSpPr>
        <p:spPr>
          <a:xfrm>
            <a:off x="638174" y="141314"/>
            <a:ext cx="10772775" cy="716525"/>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Factory</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DB76DB4-0AD2-C7B8-04F2-F1E113CEA272}"/>
              </a:ext>
            </a:extLst>
          </p:cNvPr>
          <p:cNvSpPr>
            <a:spLocks noGrp="1"/>
          </p:cNvSpPr>
          <p:nvPr>
            <p:ph idx="1"/>
          </p:nvPr>
        </p:nvSpPr>
        <p:spPr>
          <a:xfrm>
            <a:off x="459839" y="1097280"/>
            <a:ext cx="11106850" cy="4539949"/>
          </a:xfrm>
        </p:spPr>
        <p:txBody>
          <a:bodyPr>
            <a:normAutofit/>
          </a:bodyPr>
          <a:lstStyle/>
          <a:p>
            <a:pPr algn="just"/>
            <a:r>
              <a:rPr lang="en-US" sz="2000" dirty="0">
                <a:latin typeface="Calibri" panose="020F0502020204030204" pitchFamily="34" charset="0"/>
                <a:cs typeface="Calibri" panose="020F0502020204030204" pitchFamily="34" charset="0"/>
              </a:rPr>
              <a:t>Main challenges facing manufacturing in a factory environment today include the following:</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Accelerating new product and service introduction to meet customer and market opportunities.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Increasing plant production, quality and uptime while decreasing cost.</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Migrating unplanned downtime.</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Securing factories from cyber threats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Decreasing high cabling and re-cabling costs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Improving worker productivity and safety</a:t>
            </a:r>
            <a:r>
              <a:rPr lang="en-US" sz="2000" dirty="0"/>
              <a:t>.</a:t>
            </a:r>
            <a:endParaRPr lang="en-IN" sz="2000" dirty="0"/>
          </a:p>
        </p:txBody>
      </p:sp>
      <p:sp>
        <p:nvSpPr>
          <p:cNvPr id="4" name="Date Placeholder 3">
            <a:extLst>
              <a:ext uri="{FF2B5EF4-FFF2-40B4-BE49-F238E27FC236}">
                <a16:creationId xmlns:a16="http://schemas.microsoft.com/office/drawing/2014/main" id="{01B8EA51-AB4F-5F12-8B7B-98AE7D0A3EFA}"/>
              </a:ext>
            </a:extLst>
          </p:cNvPr>
          <p:cNvSpPr>
            <a:spLocks noGrp="1"/>
          </p:cNvSpPr>
          <p:nvPr>
            <p:ph type="dt" sz="half" idx="10"/>
          </p:nvPr>
        </p:nvSpPr>
        <p:spPr/>
        <p:txBody>
          <a:bodyPr/>
          <a:lstStyle/>
          <a:p>
            <a:fld id="{6C9412B2-E88F-4EC2-AE2E-D308AEF30F1D}" type="datetime1">
              <a:rPr lang="en-IN" smtClean="0"/>
              <a:t>05-12-2022</a:t>
            </a:fld>
            <a:endParaRPr lang="en-IN"/>
          </a:p>
        </p:txBody>
      </p:sp>
      <p:sp>
        <p:nvSpPr>
          <p:cNvPr id="6" name="Slide Number Placeholder 5">
            <a:extLst>
              <a:ext uri="{FF2B5EF4-FFF2-40B4-BE49-F238E27FC236}">
                <a16:creationId xmlns:a16="http://schemas.microsoft.com/office/drawing/2014/main" id="{C37B401A-7417-0C60-0D55-EC010F97A2C4}"/>
              </a:ext>
            </a:extLst>
          </p:cNvPr>
          <p:cNvSpPr>
            <a:spLocks noGrp="1"/>
          </p:cNvSpPr>
          <p:nvPr>
            <p:ph type="sldNum" sz="quarter" idx="12"/>
          </p:nvPr>
        </p:nvSpPr>
        <p:spPr/>
        <p:txBody>
          <a:bodyPr/>
          <a:lstStyle/>
          <a:p>
            <a:fld id="{5162E810-0374-4C5E-8834-4685B40B6FEA}" type="slidenum">
              <a:rPr lang="en-IN" smtClean="0"/>
              <a:t>17</a:t>
            </a:fld>
            <a:endParaRPr lang="en-IN"/>
          </a:p>
        </p:txBody>
      </p:sp>
    </p:spTree>
    <p:extLst>
      <p:ext uri="{BB962C8B-B14F-4D97-AF65-F5344CB8AC3E}">
        <p14:creationId xmlns:p14="http://schemas.microsoft.com/office/powerpoint/2010/main" val="1349552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4B8FE-FAAE-CC85-C460-5626DBBE48AD}"/>
              </a:ext>
            </a:extLst>
          </p:cNvPr>
          <p:cNvSpPr>
            <a:spLocks noGrp="1"/>
          </p:cNvSpPr>
          <p:nvPr>
            <p:ph type="title"/>
          </p:nvPr>
        </p:nvSpPr>
        <p:spPr>
          <a:xfrm>
            <a:off x="657224" y="499533"/>
            <a:ext cx="10772775" cy="58060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Factory</a:t>
            </a:r>
            <a:endParaRPr lang="en-IN" sz="2800" dirty="0"/>
          </a:p>
        </p:txBody>
      </p:sp>
      <p:sp>
        <p:nvSpPr>
          <p:cNvPr id="3" name="Content Placeholder 2">
            <a:extLst>
              <a:ext uri="{FF2B5EF4-FFF2-40B4-BE49-F238E27FC236}">
                <a16:creationId xmlns:a16="http://schemas.microsoft.com/office/drawing/2014/main" id="{5904FC89-E187-DDD6-A7FC-5F9E1D76C280}"/>
              </a:ext>
            </a:extLst>
          </p:cNvPr>
          <p:cNvSpPr>
            <a:spLocks noGrp="1"/>
          </p:cNvSpPr>
          <p:nvPr>
            <p:ph idx="1"/>
          </p:nvPr>
        </p:nvSpPr>
        <p:spPr>
          <a:xfrm>
            <a:off x="383944" y="1080135"/>
            <a:ext cx="11182745" cy="5377226"/>
          </a:xfrm>
        </p:spPr>
        <p:txBody>
          <a:bodyPr>
            <a:normAutofit fontScale="85000" lnSpcReduction="2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New ways to manufacture in a more cost-effective manner. Plant managers are entirely focused on gains in plant efficiency and operational agility. A convergence of factory-based operational technologies and architectures with global IT networks is starting to occur, also referred as connected factory.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Sensors are advanced which attains new level of connectivity. They gain the ability to communicate mainly using the Internet Protocol(IP) over Ethernet infrastructure.</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devices in the plant floor are becoming smarter in their ability to transmit  and receive large quantities of real-time informational and diagnostic data.</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Ethernet connectivity is becoming pervasive and spreading beyond just the main controllers in a factory to devices such as the robots on the plant floor.</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IP-enabled devices are being added, including video cameras, diagnostic smart objects, even personal mobile devices. </a:t>
            </a:r>
          </a:p>
          <a:p>
            <a:pPr>
              <a:lnSpc>
                <a:spcPct val="150000"/>
              </a:lnSpc>
            </a:pPr>
            <a:endParaRPr lang="en-US" dirty="0">
              <a:latin typeface="Calibri" panose="020F0502020204030204" pitchFamily="34" charset="0"/>
              <a:cs typeface="Calibri" panose="020F0502020204030204" pitchFamily="34" charset="0"/>
            </a:endParaRPr>
          </a:p>
          <a:p>
            <a:endParaRPr lang="en-US" dirty="0"/>
          </a:p>
          <a:p>
            <a:endParaRPr lang="en-IN" dirty="0"/>
          </a:p>
        </p:txBody>
      </p:sp>
      <p:sp>
        <p:nvSpPr>
          <p:cNvPr id="4" name="Date Placeholder 3">
            <a:extLst>
              <a:ext uri="{FF2B5EF4-FFF2-40B4-BE49-F238E27FC236}">
                <a16:creationId xmlns:a16="http://schemas.microsoft.com/office/drawing/2014/main" id="{881E3A1E-A7A5-8D4B-8B8B-D44882916B51}"/>
              </a:ext>
            </a:extLst>
          </p:cNvPr>
          <p:cNvSpPr>
            <a:spLocks noGrp="1"/>
          </p:cNvSpPr>
          <p:nvPr>
            <p:ph type="dt" sz="half" idx="10"/>
          </p:nvPr>
        </p:nvSpPr>
        <p:spPr/>
        <p:txBody>
          <a:bodyPr/>
          <a:lstStyle/>
          <a:p>
            <a:fld id="{8FB8F346-79B7-4422-91BB-35D028945529}" type="datetime1">
              <a:rPr lang="en-IN" smtClean="0"/>
              <a:t>05-12-2022</a:t>
            </a:fld>
            <a:endParaRPr lang="en-IN"/>
          </a:p>
        </p:txBody>
      </p:sp>
      <p:sp>
        <p:nvSpPr>
          <p:cNvPr id="6" name="Slide Number Placeholder 5">
            <a:extLst>
              <a:ext uri="{FF2B5EF4-FFF2-40B4-BE49-F238E27FC236}">
                <a16:creationId xmlns:a16="http://schemas.microsoft.com/office/drawing/2014/main" id="{87F7BB58-B40A-67DC-9708-BB36AC275D10}"/>
              </a:ext>
            </a:extLst>
          </p:cNvPr>
          <p:cNvSpPr>
            <a:spLocks noGrp="1"/>
          </p:cNvSpPr>
          <p:nvPr>
            <p:ph type="sldNum" sz="quarter" idx="12"/>
          </p:nvPr>
        </p:nvSpPr>
        <p:spPr/>
        <p:txBody>
          <a:bodyPr/>
          <a:lstStyle/>
          <a:p>
            <a:fld id="{5162E810-0374-4C5E-8834-4685B40B6FEA}" type="slidenum">
              <a:rPr lang="en-IN" smtClean="0"/>
              <a:t>18</a:t>
            </a:fld>
            <a:endParaRPr lang="en-IN"/>
          </a:p>
        </p:txBody>
      </p:sp>
    </p:spTree>
    <p:extLst>
      <p:ext uri="{BB962C8B-B14F-4D97-AF65-F5344CB8AC3E}">
        <p14:creationId xmlns:p14="http://schemas.microsoft.com/office/powerpoint/2010/main" val="248661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BC6A99-DE73-F0AE-B002-08CB6DABCC97}"/>
              </a:ext>
            </a:extLst>
          </p:cNvPr>
          <p:cNvSpPr>
            <a:spLocks noGrp="1"/>
          </p:cNvSpPr>
          <p:nvPr>
            <p:ph idx="1"/>
          </p:nvPr>
        </p:nvSpPr>
        <p:spPr>
          <a:xfrm>
            <a:off x="719137" y="588232"/>
            <a:ext cx="11177490" cy="4756766"/>
          </a:xfrm>
        </p:spPr>
        <p:txBody>
          <a:bodyPr>
            <a:normAutofit fontScale="925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For example, A smelting facility extracts metals from their ores. The facility uses both heat and chemicals to decompose the ore, leaving behind the base metal this is a multistage process and the data and controls are all accessed via various control rooms in a facility.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An RLTS utilizes small and easily deployed Wi-Fi RFID tags that attach to virtually any material and provide real-time location and status. IOT sensors allows components and materials on an assembly line to “talk” to the network. If each assembly line’s output is tracked in real time, decisions cab be made to speed up or slow production to meet targets, it id easy to determine how quickly employees are completing the various stages of production.</a:t>
            </a:r>
            <a:endParaRPr lang="en-IN"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CDA3A7C0-FAFD-9E06-3548-2568622FD432}"/>
              </a:ext>
            </a:extLst>
          </p:cNvPr>
          <p:cNvSpPr>
            <a:spLocks noGrp="1"/>
          </p:cNvSpPr>
          <p:nvPr>
            <p:ph type="dt" sz="half" idx="10"/>
          </p:nvPr>
        </p:nvSpPr>
        <p:spPr/>
        <p:txBody>
          <a:bodyPr/>
          <a:lstStyle/>
          <a:p>
            <a:fld id="{290F6AE6-41F8-461A-A5BD-B9188E2AC0F7}" type="datetime1">
              <a:rPr lang="en-IN" smtClean="0"/>
              <a:t>05-12-2022</a:t>
            </a:fld>
            <a:endParaRPr lang="en-IN"/>
          </a:p>
        </p:txBody>
      </p:sp>
      <p:sp>
        <p:nvSpPr>
          <p:cNvPr id="5" name="Slide Number Placeholder 4">
            <a:extLst>
              <a:ext uri="{FF2B5EF4-FFF2-40B4-BE49-F238E27FC236}">
                <a16:creationId xmlns:a16="http://schemas.microsoft.com/office/drawing/2014/main" id="{20538079-336E-6457-980D-1B2F6FD4E0E5}"/>
              </a:ext>
            </a:extLst>
          </p:cNvPr>
          <p:cNvSpPr>
            <a:spLocks noGrp="1"/>
          </p:cNvSpPr>
          <p:nvPr>
            <p:ph type="sldNum" sz="quarter" idx="12"/>
          </p:nvPr>
        </p:nvSpPr>
        <p:spPr/>
        <p:txBody>
          <a:bodyPr/>
          <a:lstStyle/>
          <a:p>
            <a:fld id="{5162E810-0374-4C5E-8834-4685B40B6FEA}" type="slidenum">
              <a:rPr lang="en-IN" smtClean="0"/>
              <a:t>19</a:t>
            </a:fld>
            <a:endParaRPr lang="en-IN"/>
          </a:p>
        </p:txBody>
      </p:sp>
    </p:spTree>
    <p:extLst>
      <p:ext uri="{BB962C8B-B14F-4D97-AF65-F5344CB8AC3E}">
        <p14:creationId xmlns:p14="http://schemas.microsoft.com/office/powerpoint/2010/main" val="2570630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7119-F15A-EEFD-2DDC-A3A253D1E02C}"/>
              </a:ext>
            </a:extLst>
          </p:cNvPr>
          <p:cNvSpPr>
            <a:spLocks noGrp="1"/>
          </p:cNvSpPr>
          <p:nvPr>
            <p:ph type="title"/>
          </p:nvPr>
        </p:nvSpPr>
        <p:spPr>
          <a:xfrm>
            <a:off x="657224" y="499533"/>
            <a:ext cx="10772775" cy="919692"/>
          </a:xfrm>
        </p:spPr>
        <p:txBody>
          <a:bodyPr>
            <a:normAutofit/>
          </a:bodyPr>
          <a:lstStyle/>
          <a:p>
            <a:pPr algn="ctr"/>
            <a:r>
              <a:rPr lang="en-US" sz="2400" b="1" dirty="0">
                <a:solidFill>
                  <a:schemeClr val="tx1"/>
                </a:solidFill>
                <a:latin typeface="Calibri" panose="020F0502020204030204" pitchFamily="34" charset="0"/>
                <a:cs typeface="Calibri" panose="020F0502020204030204" pitchFamily="34" charset="0"/>
              </a:rPr>
              <a:t>What is IoT?</a:t>
            </a:r>
            <a:endParaRPr lang="en-IN" sz="24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EF2A36B-46D6-1A29-B586-959A48C23754}"/>
              </a:ext>
            </a:extLst>
          </p:cNvPr>
          <p:cNvSpPr>
            <a:spLocks noGrp="1"/>
          </p:cNvSpPr>
          <p:nvPr>
            <p:ph idx="1"/>
          </p:nvPr>
        </p:nvSpPr>
        <p:spPr>
          <a:xfrm>
            <a:off x="343280" y="1545907"/>
            <a:ext cx="11296270" cy="4454843"/>
          </a:xfrm>
        </p:spPr>
        <p:txBody>
          <a:bodyPr>
            <a:normAutofit fontScale="92500"/>
          </a:bodyPr>
          <a:lstStyle/>
          <a:p>
            <a:pPr algn="just">
              <a:lnSpc>
                <a:spcPct val="150000"/>
              </a:lnSpc>
              <a:buFont typeface="Arial" panose="020B0604020202020204" pitchFamily="34" charset="0"/>
              <a:buChar char="•"/>
            </a:pPr>
            <a:r>
              <a:rPr lang="en-US" dirty="0"/>
              <a:t>Connect the unconnected.</a:t>
            </a:r>
          </a:p>
          <a:p>
            <a:pPr algn="just">
              <a:lnSpc>
                <a:spcPct val="150000"/>
              </a:lnSpc>
              <a:buFont typeface="Arial" panose="020B0604020202020204" pitchFamily="34" charset="0"/>
              <a:buChar char="•"/>
            </a:pPr>
            <a:r>
              <a:rPr lang="en-US" dirty="0"/>
              <a:t>Objects that are not currently joined to a computer network, namely Internet, will be connected so that they can communicate and interact with people and other objects.</a:t>
            </a:r>
          </a:p>
          <a:p>
            <a:pPr algn="just">
              <a:lnSpc>
                <a:spcPct val="150000"/>
              </a:lnSpc>
              <a:buFont typeface="Arial" panose="020B0604020202020204" pitchFamily="34" charset="0"/>
              <a:buChar char="•"/>
            </a:pPr>
            <a:r>
              <a:rPr lang="en-US" dirty="0"/>
              <a:t>IoT is a technology transition in which devices will allow us to sense and control the physical world by making objects smarter and connecting them through an intelligent network.</a:t>
            </a:r>
          </a:p>
          <a:p>
            <a:pPr algn="just">
              <a:lnSpc>
                <a:spcPct val="150000"/>
              </a:lnSpc>
              <a:buFont typeface="Arial" panose="020B0604020202020204" pitchFamily="34" charset="0"/>
              <a:buChar char="•"/>
            </a:pPr>
            <a:r>
              <a:rPr lang="en-US" dirty="0"/>
              <a:t>It allows for improvements in efficiency, accuracy, automation and the enablement of advanced applications. </a:t>
            </a:r>
            <a:endParaRPr lang="en-IN" dirty="0"/>
          </a:p>
        </p:txBody>
      </p:sp>
      <p:sp>
        <p:nvSpPr>
          <p:cNvPr id="4" name="Date Placeholder 3">
            <a:extLst>
              <a:ext uri="{FF2B5EF4-FFF2-40B4-BE49-F238E27FC236}">
                <a16:creationId xmlns:a16="http://schemas.microsoft.com/office/drawing/2014/main" id="{92368FC7-0C55-22AD-4A34-4185005FC57C}"/>
              </a:ext>
            </a:extLst>
          </p:cNvPr>
          <p:cNvSpPr>
            <a:spLocks noGrp="1"/>
          </p:cNvSpPr>
          <p:nvPr>
            <p:ph type="dt" sz="half" idx="10"/>
          </p:nvPr>
        </p:nvSpPr>
        <p:spPr/>
        <p:txBody>
          <a:bodyPr/>
          <a:lstStyle/>
          <a:p>
            <a:fld id="{E6B11CB2-1638-410F-83AC-4A9F091EAC1D}" type="datetime1">
              <a:rPr lang="en-IN" smtClean="0"/>
              <a:t>05-12-2022</a:t>
            </a:fld>
            <a:endParaRPr lang="en-IN"/>
          </a:p>
        </p:txBody>
      </p:sp>
      <p:sp>
        <p:nvSpPr>
          <p:cNvPr id="6" name="Slide Number Placeholder 5">
            <a:extLst>
              <a:ext uri="{FF2B5EF4-FFF2-40B4-BE49-F238E27FC236}">
                <a16:creationId xmlns:a16="http://schemas.microsoft.com/office/drawing/2014/main" id="{19EC2E7D-323B-C562-F28C-90987004B30C}"/>
              </a:ext>
            </a:extLst>
          </p:cNvPr>
          <p:cNvSpPr>
            <a:spLocks noGrp="1"/>
          </p:cNvSpPr>
          <p:nvPr>
            <p:ph type="sldNum" sz="quarter" idx="12"/>
          </p:nvPr>
        </p:nvSpPr>
        <p:spPr/>
        <p:txBody>
          <a:bodyPr/>
          <a:lstStyle/>
          <a:p>
            <a:fld id="{5162E810-0374-4C5E-8834-4685B40B6FEA}" type="slidenum">
              <a:rPr lang="en-IN" smtClean="0"/>
              <a:t>2</a:t>
            </a:fld>
            <a:endParaRPr lang="en-IN"/>
          </a:p>
        </p:txBody>
      </p:sp>
    </p:spTree>
    <p:extLst>
      <p:ext uri="{BB962C8B-B14F-4D97-AF65-F5344CB8AC3E}">
        <p14:creationId xmlns:p14="http://schemas.microsoft.com/office/powerpoint/2010/main" val="994534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6A3A0B0-BEA7-8A7C-7F46-8581BB6E4103}"/>
              </a:ext>
            </a:extLst>
          </p:cNvPr>
          <p:cNvPicPr>
            <a:picLocks noGrp="1" noChangeAspect="1"/>
          </p:cNvPicPr>
          <p:nvPr>
            <p:ph idx="1"/>
          </p:nvPr>
        </p:nvPicPr>
        <p:blipFill rotWithShape="1">
          <a:blip r:embed="rId2"/>
          <a:srcRect l="27321" t="39696" r="25103" b="9255"/>
          <a:stretch/>
        </p:blipFill>
        <p:spPr>
          <a:xfrm>
            <a:off x="2768337" y="1206630"/>
            <a:ext cx="6875284" cy="5426906"/>
          </a:xfrm>
        </p:spPr>
      </p:pic>
      <p:sp>
        <p:nvSpPr>
          <p:cNvPr id="2" name="Date Placeholder 1">
            <a:extLst>
              <a:ext uri="{FF2B5EF4-FFF2-40B4-BE49-F238E27FC236}">
                <a16:creationId xmlns:a16="http://schemas.microsoft.com/office/drawing/2014/main" id="{DEB04C22-2EEC-B915-0ABC-B9A4D30B0FE4}"/>
              </a:ext>
            </a:extLst>
          </p:cNvPr>
          <p:cNvSpPr>
            <a:spLocks noGrp="1"/>
          </p:cNvSpPr>
          <p:nvPr>
            <p:ph type="dt" sz="half" idx="10"/>
          </p:nvPr>
        </p:nvSpPr>
        <p:spPr/>
        <p:txBody>
          <a:bodyPr/>
          <a:lstStyle/>
          <a:p>
            <a:fld id="{FECF268B-FDF0-405D-9B58-7771007C6BCB}" type="datetime1">
              <a:rPr lang="en-IN" smtClean="0"/>
              <a:t>05-12-2022</a:t>
            </a:fld>
            <a:endParaRPr lang="en-IN"/>
          </a:p>
        </p:txBody>
      </p:sp>
      <p:sp>
        <p:nvSpPr>
          <p:cNvPr id="4" name="Slide Number Placeholder 3">
            <a:extLst>
              <a:ext uri="{FF2B5EF4-FFF2-40B4-BE49-F238E27FC236}">
                <a16:creationId xmlns:a16="http://schemas.microsoft.com/office/drawing/2014/main" id="{11E18474-15CA-6CCB-86CB-407FC0EBBF0E}"/>
              </a:ext>
            </a:extLst>
          </p:cNvPr>
          <p:cNvSpPr>
            <a:spLocks noGrp="1"/>
          </p:cNvSpPr>
          <p:nvPr>
            <p:ph type="sldNum" sz="quarter" idx="12"/>
          </p:nvPr>
        </p:nvSpPr>
        <p:spPr/>
        <p:txBody>
          <a:bodyPr/>
          <a:lstStyle/>
          <a:p>
            <a:fld id="{5162E810-0374-4C5E-8834-4685B40B6FEA}" type="slidenum">
              <a:rPr lang="en-IN" smtClean="0"/>
              <a:t>20</a:t>
            </a:fld>
            <a:endParaRPr lang="en-IN"/>
          </a:p>
        </p:txBody>
      </p:sp>
    </p:spTree>
    <p:extLst>
      <p:ext uri="{BB962C8B-B14F-4D97-AF65-F5344CB8AC3E}">
        <p14:creationId xmlns:p14="http://schemas.microsoft.com/office/powerpoint/2010/main" val="1885787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522C-E75A-1216-6531-0AE7ECE79172}"/>
              </a:ext>
            </a:extLst>
          </p:cNvPr>
          <p:cNvSpPr>
            <a:spLocks noGrp="1"/>
          </p:cNvSpPr>
          <p:nvPr>
            <p:ph type="title"/>
          </p:nvPr>
        </p:nvSpPr>
        <p:spPr>
          <a:xfrm>
            <a:off x="657224" y="499533"/>
            <a:ext cx="10772775" cy="669391"/>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Smart Connected Building</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C7D2CAF-0B0E-8867-A192-35AE88010E6A}"/>
              </a:ext>
            </a:extLst>
          </p:cNvPr>
          <p:cNvSpPr>
            <a:spLocks noGrp="1"/>
          </p:cNvSpPr>
          <p:nvPr>
            <p:ph idx="1"/>
          </p:nvPr>
        </p:nvSpPr>
        <p:spPr>
          <a:xfrm>
            <a:off x="657224" y="1276389"/>
            <a:ext cx="10975452" cy="3766185"/>
          </a:xfrm>
        </p:spPr>
        <p:txBody>
          <a:bodyPr>
            <a:noAutofit/>
          </a:bodyPr>
          <a:lstStyle/>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Buildings are beginning to deploy sensors throughout the building to detect occupancy.  Motion detection occupancy sensors work great if everyone is moving around in a crowded room and can automatically shut the lights off when everyone has left, but what if a person in the room is out of the sight of sensor ? An unintelligent sensor on the wall that wants you to turn off the light.</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Sensors are used to control heating, ventilation and air-conditioning(HVAC). Temperature sensors are spread throughout the building and are used to influence the building management system’s (BMS’s) control of air flow into the room.</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Smart buildings are easier and cheaper to manage. When smart building sensors and occupancy detection are combined with the power of data analytics it becomes easier to demonstrate the floor plan usage and prove your case.</a:t>
            </a:r>
            <a:endParaRPr lang="en-IN" sz="2000" dirty="0">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0D8F25CD-2658-A787-EA72-31ECFFA03E76}"/>
              </a:ext>
            </a:extLst>
          </p:cNvPr>
          <p:cNvSpPr>
            <a:spLocks noGrp="1"/>
          </p:cNvSpPr>
          <p:nvPr>
            <p:ph type="dt" sz="half" idx="10"/>
          </p:nvPr>
        </p:nvSpPr>
        <p:spPr/>
        <p:txBody>
          <a:bodyPr/>
          <a:lstStyle/>
          <a:p>
            <a:fld id="{8CAD2923-25F4-4FDD-8722-07B73E342CE8}" type="datetime1">
              <a:rPr lang="en-IN" smtClean="0"/>
              <a:t>05-12-2022</a:t>
            </a:fld>
            <a:endParaRPr lang="en-IN"/>
          </a:p>
        </p:txBody>
      </p:sp>
      <p:sp>
        <p:nvSpPr>
          <p:cNvPr id="6" name="Slide Number Placeholder 5">
            <a:extLst>
              <a:ext uri="{FF2B5EF4-FFF2-40B4-BE49-F238E27FC236}">
                <a16:creationId xmlns:a16="http://schemas.microsoft.com/office/drawing/2014/main" id="{40D119CA-4E97-CBDE-BC68-3614B5F24050}"/>
              </a:ext>
            </a:extLst>
          </p:cNvPr>
          <p:cNvSpPr>
            <a:spLocks noGrp="1"/>
          </p:cNvSpPr>
          <p:nvPr>
            <p:ph type="sldNum" sz="quarter" idx="12"/>
          </p:nvPr>
        </p:nvSpPr>
        <p:spPr/>
        <p:txBody>
          <a:bodyPr/>
          <a:lstStyle/>
          <a:p>
            <a:fld id="{5162E810-0374-4C5E-8834-4685B40B6FEA}" type="slidenum">
              <a:rPr lang="en-IN" smtClean="0"/>
              <a:t>21</a:t>
            </a:fld>
            <a:endParaRPr lang="en-IN"/>
          </a:p>
        </p:txBody>
      </p:sp>
    </p:spTree>
    <p:extLst>
      <p:ext uri="{BB962C8B-B14F-4D97-AF65-F5344CB8AC3E}">
        <p14:creationId xmlns:p14="http://schemas.microsoft.com/office/powerpoint/2010/main" val="311834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2C4BE4-E055-2EE9-B61B-1D66BE57DA55}"/>
              </a:ext>
            </a:extLst>
          </p:cNvPr>
          <p:cNvSpPr>
            <a:spLocks noGrp="1"/>
          </p:cNvSpPr>
          <p:nvPr>
            <p:ph idx="1"/>
          </p:nvPr>
        </p:nvSpPr>
        <p:spPr>
          <a:xfrm>
            <a:off x="263952" y="339364"/>
            <a:ext cx="5832048" cy="5995447"/>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building automation system(BAS) has been deployed to provide a single management system for the HVAC, lighting, fire alarm, and detection system.</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In early 2000s, Cisco and several other companies championed the convergence of voice and video onto  single IP network that were shared with other IT applications.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communication protocol responsible for building automation is known as BACnet(Building Automation and Control Network). BACnet defines a set of services that allow Ethernet-based communication between building devices such as HVAC, lighting, access control and fire detection systems.</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6D87832-BFC3-989C-DCE0-330F8EA25BC3}"/>
              </a:ext>
            </a:extLst>
          </p:cNvPr>
          <p:cNvPicPr>
            <a:picLocks noChangeAspect="1"/>
          </p:cNvPicPr>
          <p:nvPr/>
        </p:nvPicPr>
        <p:blipFill rotWithShape="1">
          <a:blip r:embed="rId2"/>
          <a:srcRect l="31160" t="32027" r="17345" b="12852"/>
          <a:stretch/>
        </p:blipFill>
        <p:spPr>
          <a:xfrm>
            <a:off x="6096000" y="523189"/>
            <a:ext cx="6008016" cy="5811622"/>
          </a:xfrm>
          <a:prstGeom prst="rect">
            <a:avLst/>
          </a:prstGeom>
        </p:spPr>
      </p:pic>
      <p:sp>
        <p:nvSpPr>
          <p:cNvPr id="2" name="Date Placeholder 1">
            <a:extLst>
              <a:ext uri="{FF2B5EF4-FFF2-40B4-BE49-F238E27FC236}">
                <a16:creationId xmlns:a16="http://schemas.microsoft.com/office/drawing/2014/main" id="{938ED93E-A6D2-AD5B-03A9-3BB0C76BC0F9}"/>
              </a:ext>
            </a:extLst>
          </p:cNvPr>
          <p:cNvSpPr>
            <a:spLocks noGrp="1"/>
          </p:cNvSpPr>
          <p:nvPr>
            <p:ph type="dt" sz="half" idx="10"/>
          </p:nvPr>
        </p:nvSpPr>
        <p:spPr/>
        <p:txBody>
          <a:bodyPr/>
          <a:lstStyle/>
          <a:p>
            <a:fld id="{F62CC30D-3D4A-43E0-937F-C81ECA64C6AF}" type="datetime1">
              <a:rPr lang="en-IN" smtClean="0"/>
              <a:t>05-12-2022</a:t>
            </a:fld>
            <a:endParaRPr lang="en-IN"/>
          </a:p>
        </p:txBody>
      </p:sp>
      <p:sp>
        <p:nvSpPr>
          <p:cNvPr id="6" name="Slide Number Placeholder 5">
            <a:extLst>
              <a:ext uri="{FF2B5EF4-FFF2-40B4-BE49-F238E27FC236}">
                <a16:creationId xmlns:a16="http://schemas.microsoft.com/office/drawing/2014/main" id="{21EB74CD-C088-7FC0-9584-8C2009418954}"/>
              </a:ext>
            </a:extLst>
          </p:cNvPr>
          <p:cNvSpPr>
            <a:spLocks noGrp="1"/>
          </p:cNvSpPr>
          <p:nvPr>
            <p:ph type="sldNum" sz="quarter" idx="12"/>
          </p:nvPr>
        </p:nvSpPr>
        <p:spPr/>
        <p:txBody>
          <a:bodyPr/>
          <a:lstStyle/>
          <a:p>
            <a:fld id="{5162E810-0374-4C5E-8834-4685B40B6FEA}" type="slidenum">
              <a:rPr lang="en-IN" smtClean="0"/>
              <a:t>22</a:t>
            </a:fld>
            <a:endParaRPr lang="en-IN"/>
          </a:p>
        </p:txBody>
      </p:sp>
    </p:spTree>
    <p:extLst>
      <p:ext uri="{BB962C8B-B14F-4D97-AF65-F5344CB8AC3E}">
        <p14:creationId xmlns:p14="http://schemas.microsoft.com/office/powerpoint/2010/main" val="20041378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71969E-E1DD-83F7-DD01-D7FACBBFB1B6}"/>
              </a:ext>
            </a:extLst>
          </p:cNvPr>
          <p:cNvSpPr>
            <a:spLocks noGrp="1"/>
          </p:cNvSpPr>
          <p:nvPr>
            <p:ph idx="1"/>
          </p:nvPr>
        </p:nvSpPr>
        <p:spPr>
          <a:xfrm>
            <a:off x="243022" y="361990"/>
            <a:ext cx="4423246" cy="3766185"/>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digital ceiling is more than just a lighting control system. It encompasses several of the building’s different networks- including lighting, HVAC, blinds, CCTV and security systems and combines them into a single IP network</a:t>
            </a:r>
            <a:r>
              <a:rPr lang="en-US" sz="2000" dirty="0"/>
              <a:t>.</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Shift towards LEDs which offers low energy consumption and longer life.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lower power requirements of LED fixtures allow them to run on power over Ethernet (PoE).</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DC3E8C5-5D15-5931-7821-E3C83E0860DE}"/>
              </a:ext>
            </a:extLst>
          </p:cNvPr>
          <p:cNvPicPr>
            <a:picLocks noChangeAspect="1"/>
          </p:cNvPicPr>
          <p:nvPr/>
        </p:nvPicPr>
        <p:blipFill>
          <a:blip r:embed="rId2"/>
          <a:stretch>
            <a:fillRect/>
          </a:stretch>
        </p:blipFill>
        <p:spPr>
          <a:xfrm>
            <a:off x="4967926" y="150025"/>
            <a:ext cx="7088956" cy="5703255"/>
          </a:xfrm>
          <a:prstGeom prst="rect">
            <a:avLst/>
          </a:prstGeom>
        </p:spPr>
      </p:pic>
      <p:sp>
        <p:nvSpPr>
          <p:cNvPr id="7" name="TextBox 6">
            <a:extLst>
              <a:ext uri="{FF2B5EF4-FFF2-40B4-BE49-F238E27FC236}">
                <a16:creationId xmlns:a16="http://schemas.microsoft.com/office/drawing/2014/main" id="{E3705B8D-FDDF-A4CC-D2F8-F8E7A5FE0665}"/>
              </a:ext>
            </a:extLst>
          </p:cNvPr>
          <p:cNvSpPr txBox="1"/>
          <p:nvPr/>
        </p:nvSpPr>
        <p:spPr>
          <a:xfrm>
            <a:off x="6912205" y="5853280"/>
            <a:ext cx="6094428" cy="369332"/>
          </a:xfrm>
          <a:prstGeom prst="rect">
            <a:avLst/>
          </a:prstGeom>
          <a:noFill/>
        </p:spPr>
        <p:txBody>
          <a:bodyPr wrap="square">
            <a:spAutoFit/>
          </a:bodyPr>
          <a:lstStyle/>
          <a:p>
            <a:r>
              <a:rPr lang="en-US" sz="1800" b="1" i="0" u="none" strike="noStrike" baseline="0" dirty="0">
                <a:solidFill>
                  <a:srgbClr val="231F20"/>
                </a:solidFill>
                <a:latin typeface="Cisco-Bold"/>
              </a:rPr>
              <a:t>Figure 1-8 </a:t>
            </a:r>
            <a:r>
              <a:rPr lang="en-US" sz="1800" b="0" i="1" u="none" strike="noStrike" baseline="0" dirty="0">
                <a:solidFill>
                  <a:srgbClr val="231F20"/>
                </a:solidFill>
                <a:latin typeface="CiscoSerif-Italic-Regular"/>
              </a:rPr>
              <a:t>A Framework for the Digital Ceiling</a:t>
            </a:r>
            <a:endParaRPr lang="en-IN" dirty="0"/>
          </a:p>
        </p:txBody>
      </p:sp>
      <p:sp>
        <p:nvSpPr>
          <p:cNvPr id="2" name="Date Placeholder 1">
            <a:extLst>
              <a:ext uri="{FF2B5EF4-FFF2-40B4-BE49-F238E27FC236}">
                <a16:creationId xmlns:a16="http://schemas.microsoft.com/office/drawing/2014/main" id="{46F79F11-3C59-FAB0-BB3D-B91AD6483677}"/>
              </a:ext>
            </a:extLst>
          </p:cNvPr>
          <p:cNvSpPr>
            <a:spLocks noGrp="1"/>
          </p:cNvSpPr>
          <p:nvPr>
            <p:ph type="dt" sz="half" idx="10"/>
          </p:nvPr>
        </p:nvSpPr>
        <p:spPr/>
        <p:txBody>
          <a:bodyPr/>
          <a:lstStyle/>
          <a:p>
            <a:fld id="{0C9F21A0-A40E-4252-842F-52326C597149}" type="datetime1">
              <a:rPr lang="en-IN" smtClean="0"/>
              <a:t>05-12-2022</a:t>
            </a:fld>
            <a:endParaRPr lang="en-IN"/>
          </a:p>
        </p:txBody>
      </p:sp>
      <p:sp>
        <p:nvSpPr>
          <p:cNvPr id="6" name="Slide Number Placeholder 5">
            <a:extLst>
              <a:ext uri="{FF2B5EF4-FFF2-40B4-BE49-F238E27FC236}">
                <a16:creationId xmlns:a16="http://schemas.microsoft.com/office/drawing/2014/main" id="{2687357C-4B7E-C087-09D3-CE89702FD474}"/>
              </a:ext>
            </a:extLst>
          </p:cNvPr>
          <p:cNvSpPr>
            <a:spLocks noGrp="1"/>
          </p:cNvSpPr>
          <p:nvPr>
            <p:ph type="sldNum" sz="quarter" idx="12"/>
          </p:nvPr>
        </p:nvSpPr>
        <p:spPr/>
        <p:txBody>
          <a:bodyPr/>
          <a:lstStyle/>
          <a:p>
            <a:fld id="{5162E810-0374-4C5E-8834-4685B40B6FEA}" type="slidenum">
              <a:rPr lang="en-IN" smtClean="0"/>
              <a:t>23</a:t>
            </a:fld>
            <a:endParaRPr lang="en-IN"/>
          </a:p>
        </p:txBody>
      </p:sp>
    </p:spTree>
    <p:extLst>
      <p:ext uri="{BB962C8B-B14F-4D97-AF65-F5344CB8AC3E}">
        <p14:creationId xmlns:p14="http://schemas.microsoft.com/office/powerpoint/2010/main" val="29509155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4E04D3-A52E-09A1-8E91-9EACDAB8E231}"/>
              </a:ext>
            </a:extLst>
          </p:cNvPr>
          <p:cNvSpPr>
            <a:spLocks noGrp="1"/>
          </p:cNvSpPr>
          <p:nvPr>
            <p:ph idx="1"/>
          </p:nvPr>
        </p:nvSpPr>
        <p:spPr>
          <a:xfrm>
            <a:off x="318437" y="541099"/>
            <a:ext cx="5149109" cy="3766185"/>
          </a:xfrm>
        </p:spPr>
        <p:txBody>
          <a:bodyPr>
            <a:noAutofit/>
          </a:bodyPr>
          <a:lstStyle/>
          <a:p>
            <a:pPr lvl="2" algn="just">
              <a:lnSpc>
                <a:spcPct val="150000"/>
              </a:lnSpc>
              <a:buFont typeface="Arial" panose="020B0604020202020204" pitchFamily="34" charset="0"/>
              <a:buChar char="•"/>
            </a:pPr>
            <a:r>
              <a:rPr lang="en-US" i="0" dirty="0"/>
              <a:t>In a digital ceiling environment, every luminaire or lighting fixture is directly network-attached, providing control and power over the same infrastructure. </a:t>
            </a:r>
          </a:p>
          <a:p>
            <a:pPr lvl="2" algn="just">
              <a:lnSpc>
                <a:spcPct val="150000"/>
              </a:lnSpc>
              <a:buFont typeface="Arial" panose="020B0604020202020204" pitchFamily="34" charset="0"/>
              <a:buChar char="•"/>
            </a:pPr>
            <a:r>
              <a:rPr lang="en-US" i="0" dirty="0"/>
              <a:t>The transition to LED lighting means that a single converged network is now able to encompasses luminaries that are part of consolidated building management as well as elements managed by the IT network, supporting voice, video and other data applications.</a:t>
            </a:r>
            <a:endParaRPr lang="en-IN" i="0" dirty="0"/>
          </a:p>
        </p:txBody>
      </p:sp>
      <p:pic>
        <p:nvPicPr>
          <p:cNvPr id="4" name="Picture 3">
            <a:extLst>
              <a:ext uri="{FF2B5EF4-FFF2-40B4-BE49-F238E27FC236}">
                <a16:creationId xmlns:a16="http://schemas.microsoft.com/office/drawing/2014/main" id="{94345286-83E0-F954-C651-AF77EFD995DE}"/>
              </a:ext>
            </a:extLst>
          </p:cNvPr>
          <p:cNvPicPr>
            <a:picLocks noChangeAspect="1"/>
          </p:cNvPicPr>
          <p:nvPr/>
        </p:nvPicPr>
        <p:blipFill rotWithShape="1">
          <a:blip r:embed="rId2"/>
          <a:srcRect l="36031" t="23780" r="42706" b="51890"/>
          <a:stretch/>
        </p:blipFill>
        <p:spPr>
          <a:xfrm>
            <a:off x="5778631" y="923827"/>
            <a:ext cx="6078162" cy="3912124"/>
          </a:xfrm>
          <a:prstGeom prst="rect">
            <a:avLst/>
          </a:prstGeom>
        </p:spPr>
      </p:pic>
      <p:sp>
        <p:nvSpPr>
          <p:cNvPr id="5" name="Date Placeholder 4">
            <a:extLst>
              <a:ext uri="{FF2B5EF4-FFF2-40B4-BE49-F238E27FC236}">
                <a16:creationId xmlns:a16="http://schemas.microsoft.com/office/drawing/2014/main" id="{3B9C389A-6C4F-E2B7-BA05-3DEC164770E4}"/>
              </a:ext>
            </a:extLst>
          </p:cNvPr>
          <p:cNvSpPr>
            <a:spLocks noGrp="1"/>
          </p:cNvSpPr>
          <p:nvPr>
            <p:ph type="dt" sz="half" idx="10"/>
          </p:nvPr>
        </p:nvSpPr>
        <p:spPr/>
        <p:txBody>
          <a:bodyPr/>
          <a:lstStyle/>
          <a:p>
            <a:fld id="{9451F832-1F87-4CB7-87AD-D65870A17286}" type="datetime1">
              <a:rPr lang="en-IN" smtClean="0"/>
              <a:t>05-12-2022</a:t>
            </a:fld>
            <a:endParaRPr lang="en-IN"/>
          </a:p>
        </p:txBody>
      </p:sp>
      <p:sp>
        <p:nvSpPr>
          <p:cNvPr id="7" name="Slide Number Placeholder 6">
            <a:extLst>
              <a:ext uri="{FF2B5EF4-FFF2-40B4-BE49-F238E27FC236}">
                <a16:creationId xmlns:a16="http://schemas.microsoft.com/office/drawing/2014/main" id="{C994B98C-D659-6E71-6D2B-FF6418CB9ABC}"/>
              </a:ext>
            </a:extLst>
          </p:cNvPr>
          <p:cNvSpPr>
            <a:spLocks noGrp="1"/>
          </p:cNvSpPr>
          <p:nvPr>
            <p:ph type="sldNum" sz="quarter" idx="12"/>
          </p:nvPr>
        </p:nvSpPr>
        <p:spPr/>
        <p:txBody>
          <a:bodyPr/>
          <a:lstStyle/>
          <a:p>
            <a:fld id="{5162E810-0374-4C5E-8834-4685B40B6FEA}" type="slidenum">
              <a:rPr lang="en-IN" smtClean="0"/>
              <a:t>24</a:t>
            </a:fld>
            <a:endParaRPr lang="en-IN"/>
          </a:p>
        </p:txBody>
      </p:sp>
    </p:spTree>
    <p:extLst>
      <p:ext uri="{BB962C8B-B14F-4D97-AF65-F5344CB8AC3E}">
        <p14:creationId xmlns:p14="http://schemas.microsoft.com/office/powerpoint/2010/main" val="1873403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1BF89B-FCF7-03FD-1E45-A42F7A0ECCBE}"/>
              </a:ext>
            </a:extLst>
          </p:cNvPr>
          <p:cNvSpPr>
            <a:spLocks noGrp="1"/>
          </p:cNvSpPr>
          <p:nvPr>
            <p:ph idx="1"/>
          </p:nvPr>
        </p:nvSpPr>
        <p:spPr>
          <a:xfrm>
            <a:off x="327864" y="616513"/>
            <a:ext cx="11342520" cy="4210011"/>
          </a:xfrm>
        </p:spPr>
        <p:txBody>
          <a:bodyPr>
            <a:norm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Modern LED Ceiling fixtures support occupancy sensors. These sensors provide high resolution Occupancy     data collection, which can be used to turn the lights on and off.</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The data can be combined with advanced data analytics to control other systems such as HVAC and security.</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Modern lighting sensors integrate a variety of occupancy sensing-technologies, including Bluetooth low energy(BLE) and Wi-Fi. When someone walks near the light, the person’s location is detected, and the wireless system can send information to control the air flow from the HVAC system into that zone in real time, maximizing the comfort of the office worker</a:t>
            </a:r>
            <a:r>
              <a:rPr lang="en-US" dirty="0"/>
              <a:t>.</a:t>
            </a:r>
            <a:endParaRPr lang="en-IN" dirty="0"/>
          </a:p>
        </p:txBody>
      </p:sp>
      <p:sp>
        <p:nvSpPr>
          <p:cNvPr id="4" name="Date Placeholder 3">
            <a:extLst>
              <a:ext uri="{FF2B5EF4-FFF2-40B4-BE49-F238E27FC236}">
                <a16:creationId xmlns:a16="http://schemas.microsoft.com/office/drawing/2014/main" id="{1FA5785F-570C-3B3F-6D94-B54C272624C1}"/>
              </a:ext>
            </a:extLst>
          </p:cNvPr>
          <p:cNvSpPr>
            <a:spLocks noGrp="1"/>
          </p:cNvSpPr>
          <p:nvPr>
            <p:ph type="dt" sz="half" idx="10"/>
          </p:nvPr>
        </p:nvSpPr>
        <p:spPr/>
        <p:txBody>
          <a:bodyPr/>
          <a:lstStyle/>
          <a:p>
            <a:fld id="{469D3B3F-E5CA-4AD4-A485-4BA178EE26BA}" type="datetime1">
              <a:rPr lang="en-IN" smtClean="0"/>
              <a:t>05-12-2022</a:t>
            </a:fld>
            <a:endParaRPr lang="en-IN"/>
          </a:p>
        </p:txBody>
      </p:sp>
      <p:sp>
        <p:nvSpPr>
          <p:cNvPr id="6" name="Slide Number Placeholder 5">
            <a:extLst>
              <a:ext uri="{FF2B5EF4-FFF2-40B4-BE49-F238E27FC236}">
                <a16:creationId xmlns:a16="http://schemas.microsoft.com/office/drawing/2014/main" id="{32AFEB8C-276C-603F-D4DE-9634E7C617B9}"/>
              </a:ext>
            </a:extLst>
          </p:cNvPr>
          <p:cNvSpPr>
            <a:spLocks noGrp="1"/>
          </p:cNvSpPr>
          <p:nvPr>
            <p:ph type="sldNum" sz="quarter" idx="12"/>
          </p:nvPr>
        </p:nvSpPr>
        <p:spPr/>
        <p:txBody>
          <a:bodyPr/>
          <a:lstStyle/>
          <a:p>
            <a:fld id="{5162E810-0374-4C5E-8834-4685B40B6FEA}" type="slidenum">
              <a:rPr lang="en-IN" smtClean="0"/>
              <a:t>25</a:t>
            </a:fld>
            <a:endParaRPr lang="en-IN"/>
          </a:p>
        </p:txBody>
      </p:sp>
    </p:spTree>
    <p:extLst>
      <p:ext uri="{BB962C8B-B14F-4D97-AF65-F5344CB8AC3E}">
        <p14:creationId xmlns:p14="http://schemas.microsoft.com/office/powerpoint/2010/main" val="33666439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E92A-7235-C3C8-6904-E05E0BF6291B}"/>
              </a:ext>
            </a:extLst>
          </p:cNvPr>
          <p:cNvSpPr>
            <a:spLocks noGrp="1"/>
          </p:cNvSpPr>
          <p:nvPr>
            <p:ph type="title"/>
          </p:nvPr>
        </p:nvSpPr>
        <p:spPr>
          <a:xfrm>
            <a:off x="657224" y="499533"/>
            <a:ext cx="10772775" cy="876780"/>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Smart Creatures</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F58D78C6-7C5C-4D56-2CA0-63BB05668CBC}"/>
              </a:ext>
            </a:extLst>
          </p:cNvPr>
          <p:cNvSpPr>
            <a:spLocks noGrp="1"/>
          </p:cNvSpPr>
          <p:nvPr>
            <p:ph idx="1"/>
          </p:nvPr>
        </p:nvSpPr>
        <p:spPr>
          <a:xfrm>
            <a:off x="514295" y="1376313"/>
            <a:ext cx="11240930" cy="4326903"/>
          </a:xfrm>
        </p:spPr>
        <p:txBody>
          <a:bodyPr>
            <a:normAutofit fontScale="25000" lnSpcReduction="20000"/>
          </a:bodyPr>
          <a:lstStyle/>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IoT provides the ability to connect living things to the internet. Sensors can be placed on animals and even insects. A well-known applications of IoT with respect to animals focuses on what is often referred to as the “connected cow”. Sparked, a Dutch company developed a sensor that is placed in a cow’s ear.  </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sensor monitors various health aspects of the cow as well as its location and transmits the data wirelessly for analysis by the farmer.</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data from each of these sensors is approximately 200MB per year. Once the data is collected, a complete statistics on every cow is obtained. The following factors can be identified in cows:</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 Affecting herd as a whole and changes in diet.</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Early detection of disease as cows tend to eat less days before they show symptoms.</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Allow the detection of pregnancy in cows.</a:t>
            </a:r>
          </a:p>
          <a:p>
            <a:endParaRPr lang="en-US" dirty="0"/>
          </a:p>
          <a:p>
            <a:endParaRPr lang="en-IN" dirty="0"/>
          </a:p>
        </p:txBody>
      </p:sp>
      <p:sp>
        <p:nvSpPr>
          <p:cNvPr id="4" name="Date Placeholder 3">
            <a:extLst>
              <a:ext uri="{FF2B5EF4-FFF2-40B4-BE49-F238E27FC236}">
                <a16:creationId xmlns:a16="http://schemas.microsoft.com/office/drawing/2014/main" id="{D19A064C-D91E-1AD3-FBE6-2468444EB9AE}"/>
              </a:ext>
            </a:extLst>
          </p:cNvPr>
          <p:cNvSpPr>
            <a:spLocks noGrp="1"/>
          </p:cNvSpPr>
          <p:nvPr>
            <p:ph type="dt" sz="half" idx="10"/>
          </p:nvPr>
        </p:nvSpPr>
        <p:spPr/>
        <p:txBody>
          <a:bodyPr/>
          <a:lstStyle/>
          <a:p>
            <a:fld id="{7C92105F-00FF-4095-AC3D-57CFD910AF3B}" type="datetime1">
              <a:rPr lang="en-IN" smtClean="0"/>
              <a:t>05-12-2022</a:t>
            </a:fld>
            <a:endParaRPr lang="en-IN"/>
          </a:p>
        </p:txBody>
      </p:sp>
      <p:sp>
        <p:nvSpPr>
          <p:cNvPr id="6" name="Slide Number Placeholder 5">
            <a:extLst>
              <a:ext uri="{FF2B5EF4-FFF2-40B4-BE49-F238E27FC236}">
                <a16:creationId xmlns:a16="http://schemas.microsoft.com/office/drawing/2014/main" id="{39EC74F9-44A8-2E8F-E3AA-54EE55F363DD}"/>
              </a:ext>
            </a:extLst>
          </p:cNvPr>
          <p:cNvSpPr>
            <a:spLocks noGrp="1"/>
          </p:cNvSpPr>
          <p:nvPr>
            <p:ph type="sldNum" sz="quarter" idx="12"/>
          </p:nvPr>
        </p:nvSpPr>
        <p:spPr/>
        <p:txBody>
          <a:bodyPr/>
          <a:lstStyle/>
          <a:p>
            <a:fld id="{5162E810-0374-4C5E-8834-4685B40B6FEA}" type="slidenum">
              <a:rPr lang="en-IN" smtClean="0"/>
              <a:t>26</a:t>
            </a:fld>
            <a:endParaRPr lang="en-IN"/>
          </a:p>
        </p:txBody>
      </p:sp>
    </p:spTree>
    <p:extLst>
      <p:ext uri="{BB962C8B-B14F-4D97-AF65-F5344CB8AC3E}">
        <p14:creationId xmlns:p14="http://schemas.microsoft.com/office/powerpoint/2010/main" val="21484317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9E55C2-DA46-2B58-155E-1C56083B16FE}"/>
              </a:ext>
            </a:extLst>
          </p:cNvPr>
          <p:cNvSpPr>
            <a:spLocks noGrp="1"/>
          </p:cNvSpPr>
          <p:nvPr>
            <p:ph idx="1"/>
          </p:nvPr>
        </p:nvSpPr>
        <p:spPr>
          <a:xfrm>
            <a:off x="207390" y="164026"/>
            <a:ext cx="6777872" cy="4210011"/>
          </a:xfrm>
        </p:spPr>
        <p:txBody>
          <a:bodyPr>
            <a:normAutofit fontScale="25000" lnSpcReduction="20000"/>
          </a:bodyPr>
          <a:lstStyle/>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Another application of IoT to organisms involve the placement of sensors on roaches.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Researchers at North Carolina State University are working with Madagascar hissing cockroaches in the hopes of helping emergency personal rescue survivors after a disaster.</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An electronic backpack is attach to a roach. This backpack communicates with the roach through parts of the body. Low level electrical pulses to an antenna on one side makes the roach turn to the opposite side because it believes it is encountering an obstacle. The cerci of the roach are sensory organs on the abdomen that detect danger through changing air currents. When backpack stimulates the cerci, the roach moves forward because it thinks a predator is approaching.</a:t>
            </a:r>
          </a:p>
          <a:p>
            <a:endParaRPr lang="en-US" dirty="0"/>
          </a:p>
          <a:p>
            <a:endParaRPr lang="en-IN" dirty="0"/>
          </a:p>
        </p:txBody>
      </p:sp>
      <p:pic>
        <p:nvPicPr>
          <p:cNvPr id="5" name="Picture 4">
            <a:extLst>
              <a:ext uri="{FF2B5EF4-FFF2-40B4-BE49-F238E27FC236}">
                <a16:creationId xmlns:a16="http://schemas.microsoft.com/office/drawing/2014/main" id="{3CCA4A4E-FCAD-DA61-EB18-B25819F4FE33}"/>
              </a:ext>
            </a:extLst>
          </p:cNvPr>
          <p:cNvPicPr>
            <a:picLocks noChangeAspect="1"/>
          </p:cNvPicPr>
          <p:nvPr/>
        </p:nvPicPr>
        <p:blipFill rotWithShape="1">
          <a:blip r:embed="rId2"/>
          <a:srcRect l="31624" t="26667" r="25542" b="18416"/>
          <a:stretch/>
        </p:blipFill>
        <p:spPr>
          <a:xfrm>
            <a:off x="6985263" y="386498"/>
            <a:ext cx="4826523" cy="6033155"/>
          </a:xfrm>
          <a:prstGeom prst="rect">
            <a:avLst/>
          </a:prstGeom>
        </p:spPr>
      </p:pic>
      <p:sp>
        <p:nvSpPr>
          <p:cNvPr id="6" name="Date Placeholder 5">
            <a:extLst>
              <a:ext uri="{FF2B5EF4-FFF2-40B4-BE49-F238E27FC236}">
                <a16:creationId xmlns:a16="http://schemas.microsoft.com/office/drawing/2014/main" id="{64A691FE-1219-DD79-2AA6-D41C33CAC866}"/>
              </a:ext>
            </a:extLst>
          </p:cNvPr>
          <p:cNvSpPr>
            <a:spLocks noGrp="1"/>
          </p:cNvSpPr>
          <p:nvPr>
            <p:ph type="dt" sz="half" idx="10"/>
          </p:nvPr>
        </p:nvSpPr>
        <p:spPr/>
        <p:txBody>
          <a:bodyPr/>
          <a:lstStyle/>
          <a:p>
            <a:fld id="{905BC494-E12A-4B8B-8577-31EAA7533698}" type="datetime1">
              <a:rPr lang="en-IN" smtClean="0"/>
              <a:t>05-12-2022</a:t>
            </a:fld>
            <a:endParaRPr lang="en-IN"/>
          </a:p>
        </p:txBody>
      </p:sp>
      <p:sp>
        <p:nvSpPr>
          <p:cNvPr id="8" name="Slide Number Placeholder 7">
            <a:extLst>
              <a:ext uri="{FF2B5EF4-FFF2-40B4-BE49-F238E27FC236}">
                <a16:creationId xmlns:a16="http://schemas.microsoft.com/office/drawing/2014/main" id="{2B453EA9-0455-1AA2-7D24-B03712ABE2B5}"/>
              </a:ext>
            </a:extLst>
          </p:cNvPr>
          <p:cNvSpPr>
            <a:spLocks noGrp="1"/>
          </p:cNvSpPr>
          <p:nvPr>
            <p:ph type="sldNum" sz="quarter" idx="12"/>
          </p:nvPr>
        </p:nvSpPr>
        <p:spPr/>
        <p:txBody>
          <a:bodyPr/>
          <a:lstStyle/>
          <a:p>
            <a:fld id="{5162E810-0374-4C5E-8834-4685B40B6FEA}" type="slidenum">
              <a:rPr lang="en-IN" smtClean="0"/>
              <a:t>27</a:t>
            </a:fld>
            <a:endParaRPr lang="en-IN"/>
          </a:p>
        </p:txBody>
      </p:sp>
    </p:spTree>
    <p:extLst>
      <p:ext uri="{BB962C8B-B14F-4D97-AF65-F5344CB8AC3E}">
        <p14:creationId xmlns:p14="http://schemas.microsoft.com/office/powerpoint/2010/main" val="845571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72404E-7F5B-3491-405F-9B22EDD0848C}"/>
              </a:ext>
            </a:extLst>
          </p:cNvPr>
          <p:cNvSpPr>
            <a:spLocks noGrp="1"/>
          </p:cNvSpPr>
          <p:nvPr>
            <p:ph idx="1"/>
          </p:nvPr>
        </p:nvSpPr>
        <p:spPr>
          <a:xfrm>
            <a:off x="481301" y="267720"/>
            <a:ext cx="11229397" cy="5878555"/>
          </a:xfrm>
        </p:spPr>
        <p:txBody>
          <a:bodyPr>
            <a:normAutofit fontScale="85000" lnSpcReduction="1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electronic backpack uses wireless communication to a controller and can be “driven” remotely. Imagine a fleet of these roaches being used in a disaster scenario, such as searching for survivors in a collapsed building after earthquake.</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 The roaches are naturally designed to effectively move around objects in confined spaces. The use of roaches in this manner allows for the mapping spaces that rescue personnel cannot access, which helps search for survivors.</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To help a person trapped in the rubble of a collapsed building, the electronic backpack is equipped with directional microphones that allow for the detection of certain sounds and the directions from which they are coming. </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Software can analyze the sounds to ensure that they are from a person rather from a leaking pipe. Roaches can then be steered toward the sounds that may indicate people who are trapped. The microphones provide the ability for rescue personnel to listen in on whatever sounds are detected.</a:t>
            </a:r>
            <a:endParaRPr lang="en-IN" dirty="0">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8DF525CC-E2A6-8F30-6E55-6EB71D51BE23}"/>
              </a:ext>
            </a:extLst>
          </p:cNvPr>
          <p:cNvSpPr>
            <a:spLocks noGrp="1"/>
          </p:cNvSpPr>
          <p:nvPr>
            <p:ph type="dt" sz="half" idx="10"/>
          </p:nvPr>
        </p:nvSpPr>
        <p:spPr/>
        <p:txBody>
          <a:bodyPr/>
          <a:lstStyle/>
          <a:p>
            <a:fld id="{6A3A55EC-2194-4804-A58D-BDFEC364A88C}" type="datetime1">
              <a:rPr lang="en-IN" smtClean="0"/>
              <a:t>05-12-2022</a:t>
            </a:fld>
            <a:endParaRPr lang="en-IN"/>
          </a:p>
        </p:txBody>
      </p:sp>
      <p:sp>
        <p:nvSpPr>
          <p:cNvPr id="6" name="Slide Number Placeholder 5">
            <a:extLst>
              <a:ext uri="{FF2B5EF4-FFF2-40B4-BE49-F238E27FC236}">
                <a16:creationId xmlns:a16="http://schemas.microsoft.com/office/drawing/2014/main" id="{F1FB692F-9893-24DF-55E7-F9D0025AC4D1}"/>
              </a:ext>
            </a:extLst>
          </p:cNvPr>
          <p:cNvSpPr>
            <a:spLocks noGrp="1"/>
          </p:cNvSpPr>
          <p:nvPr>
            <p:ph type="sldNum" sz="quarter" idx="12"/>
          </p:nvPr>
        </p:nvSpPr>
        <p:spPr/>
        <p:txBody>
          <a:bodyPr/>
          <a:lstStyle/>
          <a:p>
            <a:fld id="{5162E810-0374-4C5E-8834-4685B40B6FEA}" type="slidenum">
              <a:rPr lang="en-IN" smtClean="0"/>
              <a:t>28</a:t>
            </a:fld>
            <a:endParaRPr lang="en-IN"/>
          </a:p>
        </p:txBody>
      </p:sp>
    </p:spTree>
    <p:extLst>
      <p:ext uri="{BB962C8B-B14F-4D97-AF65-F5344CB8AC3E}">
        <p14:creationId xmlns:p14="http://schemas.microsoft.com/office/powerpoint/2010/main" val="39832068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A1DFB-EB98-BB9B-BF45-842CACBD5F72}"/>
              </a:ext>
            </a:extLst>
          </p:cNvPr>
          <p:cNvSpPr>
            <a:spLocks noGrp="1"/>
          </p:cNvSpPr>
          <p:nvPr>
            <p:ph type="title"/>
          </p:nvPr>
        </p:nvSpPr>
        <p:spPr>
          <a:xfrm>
            <a:off x="709612" y="75327"/>
            <a:ext cx="10772775" cy="763659"/>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Convergence of IT and OT</a:t>
            </a:r>
            <a:endParaRPr lang="en-IN" sz="2800" b="1"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D204D91A-51CE-1554-9039-96192B6CD467}"/>
              </a:ext>
            </a:extLst>
          </p:cNvPr>
          <p:cNvGraphicFramePr>
            <a:graphicFrameLocks noGrp="1"/>
          </p:cNvGraphicFramePr>
          <p:nvPr>
            <p:extLst>
              <p:ext uri="{D42A27DB-BD31-4B8C-83A1-F6EECF244321}">
                <p14:modId xmlns:p14="http://schemas.microsoft.com/office/powerpoint/2010/main" val="180370601"/>
              </p:ext>
            </p:extLst>
          </p:nvPr>
        </p:nvGraphicFramePr>
        <p:xfrm>
          <a:off x="709612" y="1084081"/>
          <a:ext cx="10687934" cy="5175064"/>
        </p:xfrm>
        <a:graphic>
          <a:graphicData uri="http://schemas.openxmlformats.org/drawingml/2006/table">
            <a:tbl>
              <a:tblPr firstRow="1" bandRow="1">
                <a:tableStyleId>{5C22544A-7EE6-4342-B048-85BDC9FD1C3A}</a:tableStyleId>
              </a:tblPr>
              <a:tblGrid>
                <a:gridCol w="5454662">
                  <a:extLst>
                    <a:ext uri="{9D8B030D-6E8A-4147-A177-3AD203B41FA5}">
                      <a16:colId xmlns:a16="http://schemas.microsoft.com/office/drawing/2014/main" val="3451800734"/>
                    </a:ext>
                  </a:extLst>
                </a:gridCol>
                <a:gridCol w="5233272">
                  <a:extLst>
                    <a:ext uri="{9D8B030D-6E8A-4147-A177-3AD203B41FA5}">
                      <a16:colId xmlns:a16="http://schemas.microsoft.com/office/drawing/2014/main" val="581983383"/>
                    </a:ext>
                  </a:extLst>
                </a:gridCol>
              </a:tblGrid>
              <a:tr h="514672">
                <a:tc>
                  <a:txBody>
                    <a:bodyPr/>
                    <a:lstStyle/>
                    <a:p>
                      <a:pPr algn="ctr"/>
                      <a:r>
                        <a:rPr lang="en-US" dirty="0">
                          <a:solidFill>
                            <a:schemeClr val="tx1"/>
                          </a:solidFill>
                        </a:rPr>
                        <a:t> IT</a:t>
                      </a:r>
                      <a:endParaRPr lang="en-IN" dirty="0">
                        <a:solidFill>
                          <a:schemeClr val="tx1"/>
                        </a:solidFill>
                      </a:endParaRPr>
                    </a:p>
                  </a:txBody>
                  <a:tcPr/>
                </a:tc>
                <a:tc>
                  <a:txBody>
                    <a:bodyPr/>
                    <a:lstStyle/>
                    <a:p>
                      <a:pPr algn="ctr"/>
                      <a:r>
                        <a:rPr lang="en-US" dirty="0">
                          <a:solidFill>
                            <a:schemeClr val="tx1"/>
                          </a:solidFill>
                        </a:rPr>
                        <a:t>OT</a:t>
                      </a:r>
                      <a:endParaRPr lang="en-IN" dirty="0">
                        <a:solidFill>
                          <a:schemeClr val="tx1"/>
                        </a:solidFill>
                      </a:endParaRPr>
                    </a:p>
                  </a:txBody>
                  <a:tcPr/>
                </a:tc>
                <a:extLst>
                  <a:ext uri="{0D108BD9-81ED-4DB2-BD59-A6C34878D82A}">
                    <a16:rowId xmlns:a16="http://schemas.microsoft.com/office/drawing/2014/main" val="2978380696"/>
                  </a:ext>
                </a:extLst>
              </a:tr>
              <a:tr h="1649771">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2000" dirty="0">
                          <a:latin typeface="Calibri" panose="020F0502020204030204" pitchFamily="34" charset="0"/>
                          <a:cs typeface="Calibri" panose="020F0502020204030204" pitchFamily="34" charset="0"/>
                        </a:rPr>
                        <a:t>IT supports connections to the Internet along with related data and technology systems and is focused on the secure flow of data across an organization.</a:t>
                      </a:r>
                    </a:p>
                    <a:p>
                      <a:pPr algn="just">
                        <a:lnSpc>
                          <a:spcPct val="150000"/>
                        </a:lnSpc>
                      </a:pPr>
                      <a:endParaRPr lang="en-IN" sz="2000" dirty="0">
                        <a:latin typeface="Calibri" panose="020F0502020204030204" pitchFamily="34" charset="0"/>
                        <a:cs typeface="Calibri" panose="020F0502020204030204" pitchFamily="34" charset="0"/>
                      </a:endParaRPr>
                    </a:p>
                  </a:txBody>
                  <a:tcPr/>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2000" dirty="0">
                          <a:latin typeface="Calibri" panose="020F0502020204030204" pitchFamily="34" charset="0"/>
                          <a:cs typeface="Calibri" panose="020F0502020204030204" pitchFamily="34" charset="0"/>
                        </a:rPr>
                        <a:t>OT monitors and controls devices and processes on physical operational systems. These include assembly lines, utility distribution networks, production facilities, roadway systems. </a:t>
                      </a:r>
                      <a:endParaRPr lang="en-IN" sz="20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45895170"/>
                  </a:ext>
                </a:extLst>
              </a:tr>
              <a:tr h="2030486">
                <a:tc>
                  <a:txBody>
                    <a:bodyPr/>
                    <a:lstStyle/>
                    <a:p>
                      <a:pPr algn="just">
                        <a:lnSpc>
                          <a:spcPct val="150000"/>
                        </a:lnSpc>
                      </a:pPr>
                      <a:r>
                        <a:rPr lang="en-US" sz="2000" dirty="0">
                          <a:latin typeface="Calibri" panose="020F0502020204030204" pitchFamily="34" charset="0"/>
                          <a:cs typeface="Calibri" panose="020F0502020204030204" pitchFamily="34" charset="0"/>
                        </a:rPr>
                        <a:t>IT organization is responsible for information systems of a business such as email, file and print services, databases.</a:t>
                      </a:r>
                      <a:endParaRPr lang="en-IN" sz="2000" dirty="0">
                        <a:latin typeface="Calibri" panose="020F0502020204030204" pitchFamily="34" charset="0"/>
                        <a:cs typeface="Calibri" panose="020F0502020204030204" pitchFamily="34" charset="0"/>
                      </a:endParaRPr>
                    </a:p>
                  </a:txBody>
                  <a:tcPr/>
                </a:tc>
                <a:tc>
                  <a:txBody>
                    <a:bodyPr/>
                    <a:lstStyle/>
                    <a:p>
                      <a:pPr algn="just">
                        <a:lnSpc>
                          <a:spcPct val="150000"/>
                        </a:lnSpc>
                      </a:pPr>
                      <a:r>
                        <a:rPr lang="en-US" sz="2000" dirty="0">
                          <a:latin typeface="Calibri" panose="020F0502020204030204" pitchFamily="34" charset="0"/>
                          <a:cs typeface="Calibri" panose="020F0502020204030204" pitchFamily="34" charset="0"/>
                        </a:rPr>
                        <a:t>OT is responsible for the devices and processes acting on industrial equipment, such as factory machines, meters, actuators, electrical distribution automation devices, SCADA(supervisory control and data acquisition).</a:t>
                      </a:r>
                      <a:endParaRPr lang="en-IN" sz="20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991346412"/>
                  </a:ext>
                </a:extLst>
              </a:tr>
            </a:tbl>
          </a:graphicData>
        </a:graphic>
      </p:graphicFrame>
      <p:sp>
        <p:nvSpPr>
          <p:cNvPr id="7" name="Date Placeholder 6">
            <a:extLst>
              <a:ext uri="{FF2B5EF4-FFF2-40B4-BE49-F238E27FC236}">
                <a16:creationId xmlns:a16="http://schemas.microsoft.com/office/drawing/2014/main" id="{08DFD455-54AF-4815-C51E-B89E70621E1A}"/>
              </a:ext>
            </a:extLst>
          </p:cNvPr>
          <p:cNvSpPr>
            <a:spLocks noGrp="1"/>
          </p:cNvSpPr>
          <p:nvPr>
            <p:ph type="dt" sz="half" idx="10"/>
          </p:nvPr>
        </p:nvSpPr>
        <p:spPr/>
        <p:txBody>
          <a:bodyPr/>
          <a:lstStyle/>
          <a:p>
            <a:fld id="{34DB564B-E9BF-463E-9BCF-AD7ACD44770A}" type="datetime1">
              <a:rPr lang="en-IN" smtClean="0"/>
              <a:t>05-12-2022</a:t>
            </a:fld>
            <a:endParaRPr lang="en-IN"/>
          </a:p>
        </p:txBody>
      </p:sp>
      <p:sp>
        <p:nvSpPr>
          <p:cNvPr id="9" name="Slide Number Placeholder 8">
            <a:extLst>
              <a:ext uri="{FF2B5EF4-FFF2-40B4-BE49-F238E27FC236}">
                <a16:creationId xmlns:a16="http://schemas.microsoft.com/office/drawing/2014/main" id="{20F981CC-155E-05AE-76DA-CB682C5804C8}"/>
              </a:ext>
            </a:extLst>
          </p:cNvPr>
          <p:cNvSpPr>
            <a:spLocks noGrp="1"/>
          </p:cNvSpPr>
          <p:nvPr>
            <p:ph type="sldNum" sz="quarter" idx="12"/>
          </p:nvPr>
        </p:nvSpPr>
        <p:spPr/>
        <p:txBody>
          <a:bodyPr/>
          <a:lstStyle/>
          <a:p>
            <a:fld id="{5162E810-0374-4C5E-8834-4685B40B6FEA}" type="slidenum">
              <a:rPr lang="en-IN" smtClean="0"/>
              <a:t>29</a:t>
            </a:fld>
            <a:endParaRPr lang="en-IN"/>
          </a:p>
        </p:txBody>
      </p:sp>
    </p:spTree>
    <p:extLst>
      <p:ext uri="{BB962C8B-B14F-4D97-AF65-F5344CB8AC3E}">
        <p14:creationId xmlns:p14="http://schemas.microsoft.com/office/powerpoint/2010/main" val="3864697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6126-E2B8-656F-A875-15154B38F735}"/>
              </a:ext>
            </a:extLst>
          </p:cNvPr>
          <p:cNvSpPr>
            <a:spLocks noGrp="1"/>
          </p:cNvSpPr>
          <p:nvPr>
            <p:ph type="title"/>
          </p:nvPr>
        </p:nvSpPr>
        <p:spPr>
          <a:xfrm>
            <a:off x="657224" y="499532"/>
            <a:ext cx="10772775" cy="892387"/>
          </a:xfrm>
        </p:spPr>
        <p:txBody>
          <a:bodyPr>
            <a:normAutofit/>
          </a:bodyPr>
          <a:lstStyle/>
          <a:p>
            <a:pPr algn="ctr"/>
            <a:r>
              <a:rPr lang="en-US" sz="3200" b="1" dirty="0">
                <a:solidFill>
                  <a:schemeClr val="tx1"/>
                </a:solidFill>
                <a:latin typeface="Calibri" panose="020F0502020204030204" pitchFamily="34" charset="0"/>
                <a:cs typeface="Calibri" panose="020F0502020204030204" pitchFamily="34" charset="0"/>
              </a:rPr>
              <a:t>Genesis of IoT</a:t>
            </a:r>
            <a:endParaRPr lang="en-IN" sz="32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5565301-8F65-9CE4-F195-2A0EB6529330}"/>
              </a:ext>
            </a:extLst>
          </p:cNvPr>
          <p:cNvSpPr>
            <a:spLocks noGrp="1"/>
          </p:cNvSpPr>
          <p:nvPr>
            <p:ph idx="1"/>
          </p:nvPr>
        </p:nvSpPr>
        <p:spPr>
          <a:xfrm>
            <a:off x="229617" y="1889760"/>
            <a:ext cx="5866384" cy="4754880"/>
          </a:xfrm>
        </p:spPr>
        <p:txBody>
          <a:bodyPr>
            <a:normAutofit/>
          </a:bodyPr>
          <a:lstStyle/>
          <a:p>
            <a:pPr algn="just">
              <a:lnSpc>
                <a:spcPct val="150000"/>
              </a:lnSpc>
              <a:buFont typeface="Arial" panose="020B0604020202020204" pitchFamily="34" charset="0"/>
              <a:buChar char="•"/>
            </a:pPr>
            <a:r>
              <a:rPr lang="en-US" sz="2000" dirty="0"/>
              <a:t>Started between the years of 2008 and 2009.</a:t>
            </a:r>
          </a:p>
          <a:p>
            <a:pPr algn="just">
              <a:lnSpc>
                <a:spcPct val="150000"/>
              </a:lnSpc>
              <a:buFont typeface="Arial" panose="020B0604020202020204" pitchFamily="34" charset="0"/>
              <a:buChar char="•"/>
            </a:pPr>
            <a:r>
              <a:rPr lang="en-IN" sz="2000" dirty="0"/>
              <a:t>More “things” connected than people in the world.</a:t>
            </a:r>
          </a:p>
          <a:p>
            <a:pPr algn="just">
              <a:lnSpc>
                <a:spcPct val="150000"/>
              </a:lnSpc>
              <a:buFont typeface="Arial" panose="020B0604020202020204" pitchFamily="34" charset="0"/>
              <a:buChar char="•"/>
            </a:pPr>
            <a:r>
              <a:rPr lang="en-IN" sz="2000" dirty="0"/>
              <a:t>The term “Internet of Things” was created by Kelvin Ashton.</a:t>
            </a:r>
          </a:p>
          <a:p>
            <a:pPr algn="just">
              <a:lnSpc>
                <a:spcPct val="150000"/>
              </a:lnSpc>
              <a:buFont typeface="Arial" panose="020B0604020202020204" pitchFamily="34" charset="0"/>
              <a:buChar char="•"/>
            </a:pPr>
            <a:r>
              <a:rPr lang="en-IN" sz="2000" dirty="0"/>
              <a:t>Kelvin used the phrase to explain a new idea related to linking the company’s supply chain.</a:t>
            </a:r>
          </a:p>
          <a:p>
            <a:pPr algn="just">
              <a:lnSpc>
                <a:spcPct val="150000"/>
              </a:lnSpc>
              <a:buFont typeface="Arial" panose="020B0604020202020204" pitchFamily="34" charset="0"/>
              <a:buChar char="•"/>
            </a:pPr>
            <a:r>
              <a:rPr lang="en-IN" sz="2000" dirty="0"/>
              <a:t>Kelvin quoted “ In the twentieth century, computers were brains without senses.</a:t>
            </a:r>
          </a:p>
        </p:txBody>
      </p:sp>
      <p:pic>
        <p:nvPicPr>
          <p:cNvPr id="5" name="Picture 4">
            <a:extLst>
              <a:ext uri="{FF2B5EF4-FFF2-40B4-BE49-F238E27FC236}">
                <a16:creationId xmlns:a16="http://schemas.microsoft.com/office/drawing/2014/main" id="{A97E5DC0-EE97-180A-70A6-9B870A6A2733}"/>
              </a:ext>
            </a:extLst>
          </p:cNvPr>
          <p:cNvPicPr>
            <a:picLocks noChangeAspect="1"/>
          </p:cNvPicPr>
          <p:nvPr/>
        </p:nvPicPr>
        <p:blipFill rotWithShape="1">
          <a:blip r:embed="rId2"/>
          <a:srcRect l="35416" t="29333" r="20916" b="29778"/>
          <a:stretch/>
        </p:blipFill>
        <p:spPr>
          <a:xfrm>
            <a:off x="6268718" y="1889760"/>
            <a:ext cx="5598162" cy="4074160"/>
          </a:xfrm>
          <a:prstGeom prst="rect">
            <a:avLst/>
          </a:prstGeom>
        </p:spPr>
      </p:pic>
      <p:sp>
        <p:nvSpPr>
          <p:cNvPr id="4" name="Date Placeholder 3">
            <a:extLst>
              <a:ext uri="{FF2B5EF4-FFF2-40B4-BE49-F238E27FC236}">
                <a16:creationId xmlns:a16="http://schemas.microsoft.com/office/drawing/2014/main" id="{290C4EA5-9D1D-197A-CBC3-ACC4C26B37D6}"/>
              </a:ext>
            </a:extLst>
          </p:cNvPr>
          <p:cNvSpPr>
            <a:spLocks noGrp="1"/>
          </p:cNvSpPr>
          <p:nvPr>
            <p:ph type="dt" sz="half" idx="10"/>
          </p:nvPr>
        </p:nvSpPr>
        <p:spPr/>
        <p:txBody>
          <a:bodyPr/>
          <a:lstStyle/>
          <a:p>
            <a:fld id="{688B2196-15C1-479E-A7EF-0F8B89417930}" type="datetime1">
              <a:rPr lang="en-IN" smtClean="0"/>
              <a:t>05-12-2022</a:t>
            </a:fld>
            <a:endParaRPr lang="en-IN"/>
          </a:p>
        </p:txBody>
      </p:sp>
      <p:sp>
        <p:nvSpPr>
          <p:cNvPr id="7" name="Slide Number Placeholder 6">
            <a:extLst>
              <a:ext uri="{FF2B5EF4-FFF2-40B4-BE49-F238E27FC236}">
                <a16:creationId xmlns:a16="http://schemas.microsoft.com/office/drawing/2014/main" id="{E44A141E-37F6-A10D-5DC0-5D7E00393C3C}"/>
              </a:ext>
            </a:extLst>
          </p:cNvPr>
          <p:cNvSpPr>
            <a:spLocks noGrp="1"/>
          </p:cNvSpPr>
          <p:nvPr>
            <p:ph type="sldNum" sz="quarter" idx="12"/>
          </p:nvPr>
        </p:nvSpPr>
        <p:spPr/>
        <p:txBody>
          <a:bodyPr/>
          <a:lstStyle/>
          <a:p>
            <a:fld id="{5162E810-0374-4C5E-8834-4685B40B6FEA}" type="slidenum">
              <a:rPr lang="en-IN" smtClean="0"/>
              <a:t>3</a:t>
            </a:fld>
            <a:endParaRPr lang="en-IN"/>
          </a:p>
        </p:txBody>
      </p:sp>
    </p:spTree>
    <p:extLst>
      <p:ext uri="{BB962C8B-B14F-4D97-AF65-F5344CB8AC3E}">
        <p14:creationId xmlns:p14="http://schemas.microsoft.com/office/powerpoint/2010/main" val="26693737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9124-7CDD-2B10-5F45-B5EC33DCC604}"/>
              </a:ext>
            </a:extLst>
          </p:cNvPr>
          <p:cNvSpPr>
            <a:spLocks noGrp="1"/>
          </p:cNvSpPr>
          <p:nvPr>
            <p:ph type="title"/>
          </p:nvPr>
        </p:nvSpPr>
        <p:spPr>
          <a:xfrm>
            <a:off x="383294" y="113122"/>
            <a:ext cx="11340445" cy="395925"/>
          </a:xfrm>
        </p:spPr>
        <p:txBody>
          <a:bodyPr>
            <a:noAutofit/>
          </a:bodyPr>
          <a:lstStyle/>
          <a:p>
            <a:r>
              <a:rPr lang="en-US" sz="2800" b="1" dirty="0">
                <a:solidFill>
                  <a:schemeClr val="tx1"/>
                </a:solidFill>
                <a:latin typeface="Calibri" panose="020F0502020204030204" pitchFamily="34" charset="0"/>
                <a:cs typeface="Calibri" panose="020F0502020204030204" pitchFamily="34" charset="0"/>
              </a:rPr>
              <a:t>Table1.3: Comparing Operational Technology(OT) and Information Technology(IT)</a:t>
            </a:r>
            <a:endParaRPr lang="en-IN" sz="2800" b="1"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A589B071-2B07-C4F9-45D4-1C9E9077A04D}"/>
              </a:ext>
            </a:extLst>
          </p:cNvPr>
          <p:cNvGraphicFramePr>
            <a:graphicFrameLocks noGrp="1"/>
          </p:cNvGraphicFramePr>
          <p:nvPr>
            <p:extLst>
              <p:ext uri="{D42A27DB-BD31-4B8C-83A1-F6EECF244321}">
                <p14:modId xmlns:p14="http://schemas.microsoft.com/office/powerpoint/2010/main" val="2499611883"/>
              </p:ext>
            </p:extLst>
          </p:nvPr>
        </p:nvGraphicFramePr>
        <p:xfrm>
          <a:off x="383294" y="584462"/>
          <a:ext cx="11551040" cy="6004874"/>
        </p:xfrm>
        <a:graphic>
          <a:graphicData uri="http://schemas.openxmlformats.org/drawingml/2006/table">
            <a:tbl>
              <a:tblPr firstRow="1" bandRow="1">
                <a:tableStyleId>{5C22544A-7EE6-4342-B048-85BDC9FD1C3A}</a:tableStyleId>
              </a:tblPr>
              <a:tblGrid>
                <a:gridCol w="2256211">
                  <a:extLst>
                    <a:ext uri="{9D8B030D-6E8A-4147-A177-3AD203B41FA5}">
                      <a16:colId xmlns:a16="http://schemas.microsoft.com/office/drawing/2014/main" val="1632261916"/>
                    </a:ext>
                  </a:extLst>
                </a:gridCol>
                <a:gridCol w="4798243">
                  <a:extLst>
                    <a:ext uri="{9D8B030D-6E8A-4147-A177-3AD203B41FA5}">
                      <a16:colId xmlns:a16="http://schemas.microsoft.com/office/drawing/2014/main" val="997524597"/>
                    </a:ext>
                  </a:extLst>
                </a:gridCol>
                <a:gridCol w="4496586">
                  <a:extLst>
                    <a:ext uri="{9D8B030D-6E8A-4147-A177-3AD203B41FA5}">
                      <a16:colId xmlns:a16="http://schemas.microsoft.com/office/drawing/2014/main" val="1671863394"/>
                    </a:ext>
                  </a:extLst>
                </a:gridCol>
              </a:tblGrid>
              <a:tr h="376880">
                <a:tc>
                  <a:txBody>
                    <a:bodyPr/>
                    <a:lstStyle/>
                    <a:p>
                      <a:pPr algn="ctr"/>
                      <a:r>
                        <a:rPr lang="en-US" dirty="0">
                          <a:solidFill>
                            <a:schemeClr val="tx1"/>
                          </a:solidFill>
                          <a:latin typeface="Calibri" panose="020F0502020204030204" pitchFamily="34" charset="0"/>
                          <a:cs typeface="Calibri" panose="020F0502020204030204" pitchFamily="34" charset="0"/>
                        </a:rPr>
                        <a:t>Criterion</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algn="ctr"/>
                      <a:r>
                        <a:rPr lang="en-US" dirty="0">
                          <a:solidFill>
                            <a:schemeClr val="tx1"/>
                          </a:solidFill>
                          <a:latin typeface="Calibri" panose="020F0502020204030204" pitchFamily="34" charset="0"/>
                          <a:cs typeface="Calibri" panose="020F0502020204030204" pitchFamily="34" charset="0"/>
                        </a:rPr>
                        <a:t>Industrial OT Network</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algn="ctr"/>
                      <a:r>
                        <a:rPr lang="en-US" dirty="0">
                          <a:solidFill>
                            <a:schemeClr val="tx1"/>
                          </a:solidFill>
                          <a:latin typeface="Calibri" panose="020F0502020204030204" pitchFamily="34" charset="0"/>
                          <a:cs typeface="Calibri" panose="020F0502020204030204" pitchFamily="34" charset="0"/>
                        </a:rPr>
                        <a:t>Enterprise IT Network</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13426577"/>
                  </a:ext>
                </a:extLst>
              </a:tr>
              <a:tr h="659539">
                <a:tc>
                  <a:txBody>
                    <a:bodyPr/>
                    <a:lstStyle/>
                    <a:p>
                      <a:r>
                        <a:rPr lang="en-US" dirty="0">
                          <a:solidFill>
                            <a:schemeClr val="tx1"/>
                          </a:solidFill>
                          <a:latin typeface="Calibri" panose="020F0502020204030204" pitchFamily="34" charset="0"/>
                          <a:cs typeface="Calibri" panose="020F0502020204030204" pitchFamily="34" charset="0"/>
                        </a:rPr>
                        <a:t>Operational focus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Keep the business operating 24*7</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Manage the computers, data, and employee communication system in a secure way</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38850195"/>
                  </a:ext>
                </a:extLst>
              </a:tr>
              <a:tr h="942199">
                <a:tc>
                  <a:txBody>
                    <a:bodyPr/>
                    <a:lstStyle/>
                    <a:p>
                      <a:r>
                        <a:rPr lang="en-US" dirty="0">
                          <a:solidFill>
                            <a:schemeClr val="tx1"/>
                          </a:solidFill>
                          <a:latin typeface="Calibri" panose="020F0502020204030204" pitchFamily="34" charset="0"/>
                          <a:cs typeface="Calibri" panose="020F0502020204030204" pitchFamily="34" charset="0"/>
                        </a:rPr>
                        <a:t>Priorities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Availability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Integrity </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Security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Security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Integrity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Availability</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195681769"/>
                  </a:ext>
                </a:extLst>
              </a:tr>
              <a:tr h="534936">
                <a:tc>
                  <a:txBody>
                    <a:bodyPr/>
                    <a:lstStyle/>
                    <a:p>
                      <a:r>
                        <a:rPr lang="en-US" dirty="0">
                          <a:solidFill>
                            <a:schemeClr val="tx1"/>
                          </a:solidFill>
                          <a:latin typeface="Calibri" panose="020F0502020204030204" pitchFamily="34" charset="0"/>
                          <a:cs typeface="Calibri" panose="020F0502020204030204" pitchFamily="34" charset="0"/>
                        </a:rPr>
                        <a:t>Types of data</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Monitoring, control and supervisory data</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Voice, video, transactional and bulk data</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09731156"/>
                  </a:ext>
                </a:extLst>
              </a:tr>
              <a:tr h="803461">
                <a:tc>
                  <a:txBody>
                    <a:bodyPr/>
                    <a:lstStyle/>
                    <a:p>
                      <a:r>
                        <a:rPr lang="en-US" dirty="0">
                          <a:solidFill>
                            <a:schemeClr val="tx1"/>
                          </a:solidFill>
                          <a:latin typeface="Calibri" panose="020F0502020204030204" pitchFamily="34" charset="0"/>
                          <a:cs typeface="Calibri" panose="020F0502020204030204" pitchFamily="34" charset="0"/>
                        </a:rPr>
                        <a:t>Security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Controlled physical access to devices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Devices and users authenticated to the network</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010290836"/>
                  </a:ext>
                </a:extLst>
              </a:tr>
              <a:tr h="803461">
                <a:tc>
                  <a:txBody>
                    <a:bodyPr/>
                    <a:lstStyle/>
                    <a:p>
                      <a:r>
                        <a:rPr lang="en-US" dirty="0">
                          <a:solidFill>
                            <a:schemeClr val="tx1"/>
                          </a:solidFill>
                          <a:latin typeface="Calibri" panose="020F0502020204030204" pitchFamily="34" charset="0"/>
                          <a:cs typeface="Calibri" panose="020F0502020204030204" pitchFamily="34" charset="0"/>
                        </a:rPr>
                        <a:t>Implication of failure</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OT network disruption directly impacts business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Can be business impacting, depending on industry, but workarounds may be possible</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444910225"/>
                  </a:ext>
                </a:extLst>
              </a:tr>
              <a:tr h="942199">
                <a:tc>
                  <a:txBody>
                    <a:bodyPr/>
                    <a:lstStyle/>
                    <a:p>
                      <a:r>
                        <a:rPr lang="en-US" dirty="0">
                          <a:solidFill>
                            <a:schemeClr val="tx1"/>
                          </a:solidFill>
                          <a:latin typeface="Calibri" panose="020F0502020204030204" pitchFamily="34" charset="0"/>
                          <a:cs typeface="Calibri" panose="020F0502020204030204" pitchFamily="34" charset="0"/>
                        </a:rPr>
                        <a:t>Network upgrades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Only during operational maintenance windows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Often requires an outage window when workers are not onsite; impact can be mitigated</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297800567"/>
                  </a:ext>
                </a:extLst>
              </a:tr>
              <a:tr h="942199">
                <a:tc>
                  <a:txBody>
                    <a:bodyPr/>
                    <a:lstStyle/>
                    <a:p>
                      <a:r>
                        <a:rPr lang="en-US" dirty="0">
                          <a:solidFill>
                            <a:schemeClr val="tx1"/>
                          </a:solidFill>
                          <a:latin typeface="Calibri" panose="020F0502020204030204" pitchFamily="34" charset="0"/>
                          <a:cs typeface="Calibri" panose="020F0502020204030204" pitchFamily="34" charset="0"/>
                        </a:rPr>
                        <a:t>Security vulnerability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Low: OT networks are isolated and often use proprietary protocols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High: continual patching of hosts is required and the network is connected to Internet and requires vigilant protection.</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237162906"/>
                  </a:ext>
                </a:extLst>
              </a:tr>
            </a:tbl>
          </a:graphicData>
        </a:graphic>
      </p:graphicFrame>
      <p:sp>
        <p:nvSpPr>
          <p:cNvPr id="5" name="Date Placeholder 4">
            <a:extLst>
              <a:ext uri="{FF2B5EF4-FFF2-40B4-BE49-F238E27FC236}">
                <a16:creationId xmlns:a16="http://schemas.microsoft.com/office/drawing/2014/main" id="{B677AA0B-CBF0-934B-9B6A-C12F5EF0ADA2}"/>
              </a:ext>
            </a:extLst>
          </p:cNvPr>
          <p:cNvSpPr>
            <a:spLocks noGrp="1"/>
          </p:cNvSpPr>
          <p:nvPr>
            <p:ph type="dt" sz="half" idx="10"/>
          </p:nvPr>
        </p:nvSpPr>
        <p:spPr/>
        <p:txBody>
          <a:bodyPr/>
          <a:lstStyle/>
          <a:p>
            <a:fld id="{6DBDAA21-8EEA-454E-ACF5-48011D3CA0ED}" type="datetime1">
              <a:rPr lang="en-IN" smtClean="0"/>
              <a:t>05-12-2022</a:t>
            </a:fld>
            <a:endParaRPr lang="en-IN"/>
          </a:p>
        </p:txBody>
      </p:sp>
      <p:sp>
        <p:nvSpPr>
          <p:cNvPr id="7" name="Slide Number Placeholder 6">
            <a:extLst>
              <a:ext uri="{FF2B5EF4-FFF2-40B4-BE49-F238E27FC236}">
                <a16:creationId xmlns:a16="http://schemas.microsoft.com/office/drawing/2014/main" id="{143287CE-9108-DCAD-D9CC-369B32FE8BAC}"/>
              </a:ext>
            </a:extLst>
          </p:cNvPr>
          <p:cNvSpPr>
            <a:spLocks noGrp="1"/>
          </p:cNvSpPr>
          <p:nvPr>
            <p:ph type="sldNum" sz="quarter" idx="12"/>
          </p:nvPr>
        </p:nvSpPr>
        <p:spPr/>
        <p:txBody>
          <a:bodyPr/>
          <a:lstStyle/>
          <a:p>
            <a:fld id="{5162E810-0374-4C5E-8834-4685B40B6FEA}" type="slidenum">
              <a:rPr lang="en-IN" smtClean="0"/>
              <a:t>30</a:t>
            </a:fld>
            <a:endParaRPr lang="en-IN"/>
          </a:p>
        </p:txBody>
      </p:sp>
    </p:spTree>
    <p:extLst>
      <p:ext uri="{BB962C8B-B14F-4D97-AF65-F5344CB8AC3E}">
        <p14:creationId xmlns:p14="http://schemas.microsoft.com/office/powerpoint/2010/main" val="3774581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35820-3CA2-8E71-5602-E779B4D6B0F0}"/>
              </a:ext>
            </a:extLst>
          </p:cNvPr>
          <p:cNvSpPr>
            <a:spLocks noGrp="1"/>
          </p:cNvSpPr>
          <p:nvPr>
            <p:ph type="title"/>
          </p:nvPr>
        </p:nvSpPr>
        <p:spPr>
          <a:xfrm>
            <a:off x="638174" y="273290"/>
            <a:ext cx="10772775" cy="315885"/>
          </a:xfrm>
        </p:spPr>
        <p:txBody>
          <a:bodyPr>
            <a:normAutofit fontScale="90000"/>
          </a:bodyPr>
          <a:lstStyle/>
          <a:p>
            <a:pPr algn="ctr"/>
            <a:r>
              <a:rPr lang="en-US" sz="2800" b="1" dirty="0">
                <a:solidFill>
                  <a:schemeClr val="tx1"/>
                </a:solidFill>
                <a:latin typeface="Calibri" panose="020F0502020204030204" pitchFamily="34" charset="0"/>
                <a:cs typeface="Calibri" panose="020F0502020204030204" pitchFamily="34" charset="0"/>
              </a:rPr>
              <a:t>IoT Challenges </a:t>
            </a:r>
            <a:endParaRPr lang="en-IN" sz="2800" b="1"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7DE970CD-CF0A-695F-619A-4E12DA86FF38}"/>
              </a:ext>
            </a:extLst>
          </p:cNvPr>
          <p:cNvGraphicFramePr>
            <a:graphicFrameLocks noGrp="1"/>
          </p:cNvGraphicFramePr>
          <p:nvPr>
            <p:extLst>
              <p:ext uri="{D42A27DB-BD31-4B8C-83A1-F6EECF244321}">
                <p14:modId xmlns:p14="http://schemas.microsoft.com/office/powerpoint/2010/main" val="2902030564"/>
              </p:ext>
            </p:extLst>
          </p:nvPr>
        </p:nvGraphicFramePr>
        <p:xfrm>
          <a:off x="509047" y="970960"/>
          <a:ext cx="11415859" cy="5533535"/>
        </p:xfrm>
        <a:graphic>
          <a:graphicData uri="http://schemas.openxmlformats.org/drawingml/2006/table">
            <a:tbl>
              <a:tblPr firstRow="1" bandRow="1">
                <a:tableStyleId>{5C22544A-7EE6-4342-B048-85BDC9FD1C3A}</a:tableStyleId>
              </a:tblPr>
              <a:tblGrid>
                <a:gridCol w="1960776">
                  <a:extLst>
                    <a:ext uri="{9D8B030D-6E8A-4147-A177-3AD203B41FA5}">
                      <a16:colId xmlns:a16="http://schemas.microsoft.com/office/drawing/2014/main" val="597103666"/>
                    </a:ext>
                  </a:extLst>
                </a:gridCol>
                <a:gridCol w="9455083">
                  <a:extLst>
                    <a:ext uri="{9D8B030D-6E8A-4147-A177-3AD203B41FA5}">
                      <a16:colId xmlns:a16="http://schemas.microsoft.com/office/drawing/2014/main" val="147109252"/>
                    </a:ext>
                  </a:extLst>
                </a:gridCol>
              </a:tblGrid>
              <a:tr h="396560">
                <a:tc>
                  <a:txBody>
                    <a:bodyPr/>
                    <a:lstStyle/>
                    <a:p>
                      <a:pPr algn="ctr"/>
                      <a:r>
                        <a:rPr lang="en-US" sz="2000" b="1" dirty="0">
                          <a:solidFill>
                            <a:schemeClr val="tx1"/>
                          </a:solidFill>
                        </a:rPr>
                        <a:t>Challenge </a:t>
                      </a:r>
                      <a:endParaRPr lang="en-IN" sz="2000" b="1" dirty="0">
                        <a:solidFill>
                          <a:schemeClr val="tx1"/>
                        </a:solidFill>
                      </a:endParaRPr>
                    </a:p>
                  </a:txBody>
                  <a:tcPr/>
                </a:tc>
                <a:tc>
                  <a:txBody>
                    <a:bodyPr/>
                    <a:lstStyle/>
                    <a:p>
                      <a:pPr algn="ctr"/>
                      <a:r>
                        <a:rPr lang="en-US" sz="2000" b="1" dirty="0">
                          <a:solidFill>
                            <a:schemeClr val="tx1"/>
                          </a:solidFill>
                        </a:rPr>
                        <a:t>Description</a:t>
                      </a:r>
                      <a:endParaRPr lang="en-IN" sz="2000" b="1" dirty="0">
                        <a:solidFill>
                          <a:schemeClr val="tx1"/>
                        </a:solidFill>
                      </a:endParaRPr>
                    </a:p>
                  </a:txBody>
                  <a:tcPr/>
                </a:tc>
                <a:extLst>
                  <a:ext uri="{0D108BD9-81ED-4DB2-BD59-A6C34878D82A}">
                    <a16:rowId xmlns:a16="http://schemas.microsoft.com/office/drawing/2014/main" val="2561877251"/>
                  </a:ext>
                </a:extLst>
              </a:tr>
              <a:tr h="1027395">
                <a:tc>
                  <a:txBody>
                    <a:bodyPr/>
                    <a:lstStyle/>
                    <a:p>
                      <a:r>
                        <a:rPr lang="en-US" sz="2000" dirty="0">
                          <a:solidFill>
                            <a:schemeClr val="tx1"/>
                          </a:solidFill>
                        </a:rPr>
                        <a:t>Scale</a:t>
                      </a:r>
                      <a:endParaRPr lang="en-IN" sz="2000" dirty="0">
                        <a:solidFill>
                          <a:schemeClr val="tx1"/>
                        </a:solidFill>
                      </a:endParaRPr>
                    </a:p>
                  </a:txBody>
                  <a:tcPr/>
                </a:tc>
                <a:tc>
                  <a:txBody>
                    <a:bodyPr/>
                    <a:lstStyle/>
                    <a:p>
                      <a:r>
                        <a:rPr lang="en-US" sz="2000" dirty="0">
                          <a:solidFill>
                            <a:schemeClr val="tx1"/>
                          </a:solidFill>
                        </a:rPr>
                        <a:t>The scale of OT can be several orders of magnitude larger. E.g. one large electrical utility in Asia recently began deploying IPv6-based smart meters on its electrical grid. The number of meters in the service area is tens of millions.</a:t>
                      </a:r>
                      <a:endParaRPr lang="en-IN" sz="2000" dirty="0">
                        <a:solidFill>
                          <a:schemeClr val="tx1"/>
                        </a:solidFill>
                      </a:endParaRPr>
                    </a:p>
                  </a:txBody>
                  <a:tcPr/>
                </a:tc>
                <a:extLst>
                  <a:ext uri="{0D108BD9-81ED-4DB2-BD59-A6C34878D82A}">
                    <a16:rowId xmlns:a16="http://schemas.microsoft.com/office/drawing/2014/main" val="1472325097"/>
                  </a:ext>
                </a:extLst>
              </a:tr>
              <a:tr h="1027395">
                <a:tc>
                  <a:txBody>
                    <a:bodyPr/>
                    <a:lstStyle/>
                    <a:p>
                      <a:r>
                        <a:rPr lang="en-US" sz="2000" dirty="0">
                          <a:solidFill>
                            <a:schemeClr val="tx1"/>
                          </a:solidFill>
                        </a:rPr>
                        <a:t>Security</a:t>
                      </a:r>
                      <a:endParaRPr lang="en-IN" sz="2000" dirty="0">
                        <a:solidFill>
                          <a:schemeClr val="tx1"/>
                        </a:solidFill>
                      </a:endParaRPr>
                    </a:p>
                  </a:txBody>
                  <a:tcPr/>
                </a:tc>
                <a:tc>
                  <a:txBody>
                    <a:bodyPr/>
                    <a:lstStyle/>
                    <a:p>
                      <a:r>
                        <a:rPr lang="en-US" sz="2000" dirty="0">
                          <a:solidFill>
                            <a:schemeClr val="tx1"/>
                          </a:solidFill>
                        </a:rPr>
                        <a:t>With more “things” becoming connected with other “things” and people, security is an increasingly complex issue for IoT. Your threat surface is now greatly expanded and if a device gets hacked, its connectivity is a major concern. </a:t>
                      </a:r>
                      <a:endParaRPr lang="en-IN" sz="2000" dirty="0">
                        <a:solidFill>
                          <a:schemeClr val="tx1"/>
                        </a:solidFill>
                      </a:endParaRPr>
                    </a:p>
                  </a:txBody>
                  <a:tcPr/>
                </a:tc>
                <a:extLst>
                  <a:ext uri="{0D108BD9-81ED-4DB2-BD59-A6C34878D82A}">
                    <a16:rowId xmlns:a16="http://schemas.microsoft.com/office/drawing/2014/main" val="1220888248"/>
                  </a:ext>
                </a:extLst>
              </a:tr>
              <a:tr h="1027395">
                <a:tc>
                  <a:txBody>
                    <a:bodyPr/>
                    <a:lstStyle/>
                    <a:p>
                      <a:r>
                        <a:rPr lang="en-US" sz="2000" dirty="0">
                          <a:solidFill>
                            <a:schemeClr val="tx1"/>
                          </a:solidFill>
                        </a:rPr>
                        <a:t>Privacy</a:t>
                      </a:r>
                      <a:endParaRPr lang="en-IN" sz="2000" dirty="0">
                        <a:solidFill>
                          <a:schemeClr val="tx1"/>
                        </a:solidFill>
                      </a:endParaRPr>
                    </a:p>
                  </a:txBody>
                  <a:tcPr/>
                </a:tc>
                <a:tc>
                  <a:txBody>
                    <a:bodyPr/>
                    <a:lstStyle/>
                    <a:p>
                      <a:r>
                        <a:rPr lang="en-US" sz="2000" dirty="0">
                          <a:solidFill>
                            <a:schemeClr val="tx1"/>
                          </a:solidFill>
                        </a:rPr>
                        <a:t> As sensors become more prolific in our everyday lives, much of the data they gather will be specific to individuals and their activities. This data can range from health information to shopping patterns and transactions at a retail establishment.</a:t>
                      </a:r>
                      <a:endParaRPr lang="en-IN" sz="2000" dirty="0">
                        <a:solidFill>
                          <a:schemeClr val="tx1"/>
                        </a:solidFill>
                      </a:endParaRPr>
                    </a:p>
                  </a:txBody>
                  <a:tcPr/>
                </a:tc>
                <a:extLst>
                  <a:ext uri="{0D108BD9-81ED-4DB2-BD59-A6C34878D82A}">
                    <a16:rowId xmlns:a16="http://schemas.microsoft.com/office/drawing/2014/main" val="3758962717"/>
                  </a:ext>
                </a:extLst>
              </a:tr>
              <a:tr h="1335614">
                <a:tc>
                  <a:txBody>
                    <a:bodyPr/>
                    <a:lstStyle/>
                    <a:p>
                      <a:r>
                        <a:rPr lang="en-US" sz="2000" dirty="0">
                          <a:solidFill>
                            <a:schemeClr val="tx1"/>
                          </a:solidFill>
                        </a:rPr>
                        <a:t>Big data and Data analytics</a:t>
                      </a:r>
                      <a:endParaRPr lang="en-IN" sz="2000" dirty="0">
                        <a:solidFill>
                          <a:schemeClr val="tx1"/>
                        </a:solidFill>
                      </a:endParaRPr>
                    </a:p>
                  </a:txBody>
                  <a:tcPr/>
                </a:tc>
                <a:tc>
                  <a:txBody>
                    <a:bodyPr/>
                    <a:lstStyle/>
                    <a:p>
                      <a:r>
                        <a:rPr lang="en-US" sz="2000" dirty="0">
                          <a:solidFill>
                            <a:schemeClr val="tx1"/>
                          </a:solidFill>
                        </a:rPr>
                        <a:t>IoT and its large number of sensors is going to trigger a deluge of data that must be handled. This data will provide critical information and insights if it can be processed in an efficient manner. The challenge is evaluating the massive amounts of data arriving from different sources in various forms and doing so in  a timely manner.</a:t>
                      </a:r>
                      <a:endParaRPr lang="en-IN" sz="2000" dirty="0">
                        <a:solidFill>
                          <a:schemeClr val="tx1"/>
                        </a:solidFill>
                      </a:endParaRPr>
                    </a:p>
                  </a:txBody>
                  <a:tcPr/>
                </a:tc>
                <a:extLst>
                  <a:ext uri="{0D108BD9-81ED-4DB2-BD59-A6C34878D82A}">
                    <a16:rowId xmlns:a16="http://schemas.microsoft.com/office/drawing/2014/main" val="1142681028"/>
                  </a:ext>
                </a:extLst>
              </a:tr>
              <a:tr h="719176">
                <a:tc>
                  <a:txBody>
                    <a:bodyPr/>
                    <a:lstStyle/>
                    <a:p>
                      <a:r>
                        <a:rPr lang="en-US" sz="2000" dirty="0">
                          <a:solidFill>
                            <a:schemeClr val="tx1"/>
                          </a:solidFill>
                        </a:rPr>
                        <a:t>Interoperability</a:t>
                      </a:r>
                      <a:endParaRPr lang="en-IN" sz="2000" dirty="0">
                        <a:solidFill>
                          <a:schemeClr val="tx1"/>
                        </a:solidFill>
                      </a:endParaRPr>
                    </a:p>
                  </a:txBody>
                  <a:tcPr/>
                </a:tc>
                <a:tc>
                  <a:txBody>
                    <a:bodyPr/>
                    <a:lstStyle/>
                    <a:p>
                      <a:r>
                        <a:rPr lang="en-US" sz="2000" dirty="0">
                          <a:solidFill>
                            <a:schemeClr val="tx1"/>
                          </a:solidFill>
                        </a:rPr>
                        <a:t>Some of the protocols and architectures are based on proprietary elements and others are open. IoT standards are helping minimize this problem.</a:t>
                      </a:r>
                      <a:endParaRPr lang="en-IN" sz="2000" dirty="0">
                        <a:solidFill>
                          <a:schemeClr val="tx1"/>
                        </a:solidFill>
                      </a:endParaRPr>
                    </a:p>
                  </a:txBody>
                  <a:tcPr/>
                </a:tc>
                <a:extLst>
                  <a:ext uri="{0D108BD9-81ED-4DB2-BD59-A6C34878D82A}">
                    <a16:rowId xmlns:a16="http://schemas.microsoft.com/office/drawing/2014/main" val="3815490697"/>
                  </a:ext>
                </a:extLst>
              </a:tr>
            </a:tbl>
          </a:graphicData>
        </a:graphic>
      </p:graphicFrame>
      <p:sp>
        <p:nvSpPr>
          <p:cNvPr id="5" name="Date Placeholder 4">
            <a:extLst>
              <a:ext uri="{FF2B5EF4-FFF2-40B4-BE49-F238E27FC236}">
                <a16:creationId xmlns:a16="http://schemas.microsoft.com/office/drawing/2014/main" id="{B705682A-53C9-4A2A-F328-6D19436F84E9}"/>
              </a:ext>
            </a:extLst>
          </p:cNvPr>
          <p:cNvSpPr>
            <a:spLocks noGrp="1"/>
          </p:cNvSpPr>
          <p:nvPr>
            <p:ph type="dt" sz="half" idx="10"/>
          </p:nvPr>
        </p:nvSpPr>
        <p:spPr>
          <a:xfrm>
            <a:off x="638174" y="6584710"/>
            <a:ext cx="4114800" cy="228600"/>
          </a:xfrm>
        </p:spPr>
        <p:txBody>
          <a:bodyPr/>
          <a:lstStyle/>
          <a:p>
            <a:fld id="{49629EC4-B3DD-43FE-B032-9BB8E1A759D6}" type="datetime1">
              <a:rPr lang="en-IN" smtClean="0"/>
              <a:t>05-12-2022</a:t>
            </a:fld>
            <a:endParaRPr lang="en-IN" dirty="0"/>
          </a:p>
        </p:txBody>
      </p:sp>
      <p:sp>
        <p:nvSpPr>
          <p:cNvPr id="7" name="Slide Number Placeholder 6">
            <a:extLst>
              <a:ext uri="{FF2B5EF4-FFF2-40B4-BE49-F238E27FC236}">
                <a16:creationId xmlns:a16="http://schemas.microsoft.com/office/drawing/2014/main" id="{B7B7396C-3BC6-97D7-C09B-A3CACDD6BF3B}"/>
              </a:ext>
            </a:extLst>
          </p:cNvPr>
          <p:cNvSpPr>
            <a:spLocks noGrp="1"/>
          </p:cNvSpPr>
          <p:nvPr>
            <p:ph type="sldNum" sz="quarter" idx="12"/>
          </p:nvPr>
        </p:nvSpPr>
        <p:spPr/>
        <p:txBody>
          <a:bodyPr/>
          <a:lstStyle/>
          <a:p>
            <a:fld id="{5162E810-0374-4C5E-8834-4685B40B6FEA}" type="slidenum">
              <a:rPr lang="en-IN" smtClean="0"/>
              <a:t>31</a:t>
            </a:fld>
            <a:endParaRPr lang="en-IN"/>
          </a:p>
        </p:txBody>
      </p:sp>
    </p:spTree>
    <p:extLst>
      <p:ext uri="{BB962C8B-B14F-4D97-AF65-F5344CB8AC3E}">
        <p14:creationId xmlns:p14="http://schemas.microsoft.com/office/powerpoint/2010/main" val="2369543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D5BD-DD0A-EAAF-9A6E-7BAB64F79438}"/>
              </a:ext>
            </a:extLst>
          </p:cNvPr>
          <p:cNvSpPr>
            <a:spLocks noGrp="1"/>
          </p:cNvSpPr>
          <p:nvPr>
            <p:ph type="title"/>
          </p:nvPr>
        </p:nvSpPr>
        <p:spPr>
          <a:xfrm>
            <a:off x="657224" y="499533"/>
            <a:ext cx="10772775" cy="993987"/>
          </a:xfrm>
        </p:spPr>
        <p:txBody>
          <a:bodyPr/>
          <a:lstStyle/>
          <a:p>
            <a:r>
              <a:rPr lang="en-US" dirty="0">
                <a:solidFill>
                  <a:schemeClr val="tx1"/>
                </a:solidFill>
                <a:latin typeface="Calibri" panose="020F0502020204030204" pitchFamily="34" charset="0"/>
                <a:cs typeface="Calibri" panose="020F0502020204030204" pitchFamily="34" charset="0"/>
              </a:rPr>
              <a:t>Evolutionary Phases of the Internet</a:t>
            </a:r>
            <a:endParaRPr lang="en-IN"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CBEE62FB-51A4-EBFF-1F46-16599D4B2CB9}"/>
              </a:ext>
            </a:extLst>
          </p:cNvPr>
          <p:cNvGraphicFramePr>
            <a:graphicFrameLocks noGrp="1"/>
          </p:cNvGraphicFramePr>
          <p:nvPr>
            <p:ph idx="1"/>
            <p:extLst>
              <p:ext uri="{D42A27DB-BD31-4B8C-83A1-F6EECF244321}">
                <p14:modId xmlns:p14="http://schemas.microsoft.com/office/powerpoint/2010/main" val="288042425"/>
              </p:ext>
            </p:extLst>
          </p:nvPr>
        </p:nvGraphicFramePr>
        <p:xfrm>
          <a:off x="843280" y="1564640"/>
          <a:ext cx="10586719" cy="4974511"/>
        </p:xfrm>
        <a:graphic>
          <a:graphicData uri="http://schemas.openxmlformats.org/drawingml/2006/table">
            <a:tbl>
              <a:tblPr firstRow="1" bandRow="1">
                <a:tableStyleId>{5C22544A-7EE6-4342-B048-85BDC9FD1C3A}</a:tableStyleId>
              </a:tblPr>
              <a:tblGrid>
                <a:gridCol w="3677920">
                  <a:extLst>
                    <a:ext uri="{9D8B030D-6E8A-4147-A177-3AD203B41FA5}">
                      <a16:colId xmlns:a16="http://schemas.microsoft.com/office/drawing/2014/main" val="2013754880"/>
                    </a:ext>
                  </a:extLst>
                </a:gridCol>
                <a:gridCol w="6908799">
                  <a:extLst>
                    <a:ext uri="{9D8B030D-6E8A-4147-A177-3AD203B41FA5}">
                      <a16:colId xmlns:a16="http://schemas.microsoft.com/office/drawing/2014/main" val="3703860596"/>
                    </a:ext>
                  </a:extLst>
                </a:gridCol>
              </a:tblGrid>
              <a:tr h="910860">
                <a:tc>
                  <a:txBody>
                    <a:bodyPr/>
                    <a:lstStyle/>
                    <a:p>
                      <a:pPr algn="ctr">
                        <a:lnSpc>
                          <a:spcPct val="150000"/>
                        </a:lnSpc>
                      </a:pPr>
                      <a:endParaRPr lang="en-US" sz="2000" b="1" dirty="0">
                        <a:solidFill>
                          <a:schemeClr val="tx1"/>
                        </a:solidFill>
                        <a:latin typeface="Calibri" panose="020F0502020204030204" pitchFamily="34" charset="0"/>
                        <a:cs typeface="Calibri" panose="020F0502020204030204" pitchFamily="34" charset="0"/>
                      </a:endParaRPr>
                    </a:p>
                    <a:p>
                      <a:pPr algn="ctr">
                        <a:lnSpc>
                          <a:spcPct val="150000"/>
                        </a:lnSpc>
                      </a:pPr>
                      <a:r>
                        <a:rPr lang="en-US" sz="2000" b="1" dirty="0">
                          <a:solidFill>
                            <a:schemeClr val="tx1"/>
                          </a:solidFill>
                          <a:latin typeface="Calibri" panose="020F0502020204030204" pitchFamily="34" charset="0"/>
                          <a:cs typeface="Calibri" panose="020F0502020204030204" pitchFamily="34" charset="0"/>
                        </a:rPr>
                        <a:t>Internet Phase</a:t>
                      </a:r>
                      <a:endParaRPr lang="en-IN" sz="2000" b="1" dirty="0">
                        <a:solidFill>
                          <a:schemeClr val="tx1"/>
                        </a:solidFill>
                        <a:latin typeface="Calibri" panose="020F0502020204030204" pitchFamily="34" charset="0"/>
                        <a:cs typeface="Calibri" panose="020F0502020204030204" pitchFamily="34" charset="0"/>
                      </a:endParaRPr>
                    </a:p>
                  </a:txBody>
                  <a:tcPr/>
                </a:tc>
                <a:tc>
                  <a:txBody>
                    <a:bodyPr/>
                    <a:lstStyle/>
                    <a:p>
                      <a:pPr algn="ctr">
                        <a:lnSpc>
                          <a:spcPct val="150000"/>
                        </a:lnSpc>
                      </a:pPr>
                      <a:endParaRPr lang="en-US" b="1" dirty="0">
                        <a:solidFill>
                          <a:schemeClr val="tx1"/>
                        </a:solidFill>
                        <a:latin typeface="Calibri" panose="020F0502020204030204" pitchFamily="34" charset="0"/>
                        <a:cs typeface="Calibri" panose="020F0502020204030204" pitchFamily="34" charset="0"/>
                      </a:endParaRPr>
                    </a:p>
                    <a:p>
                      <a:pPr algn="ctr">
                        <a:lnSpc>
                          <a:spcPct val="150000"/>
                        </a:lnSpc>
                      </a:pPr>
                      <a:r>
                        <a:rPr lang="en-US" b="1" dirty="0">
                          <a:solidFill>
                            <a:schemeClr val="tx1"/>
                          </a:solidFill>
                          <a:latin typeface="Calibri" panose="020F0502020204030204" pitchFamily="34" charset="0"/>
                          <a:cs typeface="Calibri" panose="020F0502020204030204" pitchFamily="34" charset="0"/>
                        </a:rPr>
                        <a:t>Definition </a:t>
                      </a:r>
                      <a:endParaRPr lang="en-IN" b="1"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714049917"/>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Connectivity</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 Connected people to email, webservices and search that information which can be easily accessed</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998075348"/>
                  </a:ext>
                </a:extLst>
              </a:tr>
              <a:tr h="1040322">
                <a:tc>
                  <a:txBody>
                    <a:bodyPr/>
                    <a:lstStyle/>
                    <a:p>
                      <a:pPr>
                        <a:lnSpc>
                          <a:spcPct val="150000"/>
                        </a:lnSpc>
                      </a:pPr>
                      <a:r>
                        <a:rPr lang="en-US" b="1" dirty="0">
                          <a:latin typeface="Calibri" panose="020F0502020204030204" pitchFamily="34" charset="0"/>
                          <a:cs typeface="Calibri" panose="020F0502020204030204" pitchFamily="34" charset="0"/>
                        </a:rPr>
                        <a:t>Network Economy</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Enabled with e-commerce and supply chain enhancements along with collaborative engagement to drive increased efficiency in business process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53312615"/>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Immersive Experiences</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 Extended the Internet experience to encompass widespread video and social media while always being connected through mobility.</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23064754"/>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Internet of Things</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Adding connectivity to objects and machines in the world around us to enable new services and experiences.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38338868"/>
                  </a:ext>
                </a:extLst>
              </a:tr>
            </a:tbl>
          </a:graphicData>
        </a:graphic>
      </p:graphicFrame>
      <p:sp>
        <p:nvSpPr>
          <p:cNvPr id="3" name="Date Placeholder 2">
            <a:extLst>
              <a:ext uri="{FF2B5EF4-FFF2-40B4-BE49-F238E27FC236}">
                <a16:creationId xmlns:a16="http://schemas.microsoft.com/office/drawing/2014/main" id="{EB79B56D-DBB3-1A0B-7142-14E5CBDF2121}"/>
              </a:ext>
            </a:extLst>
          </p:cNvPr>
          <p:cNvSpPr>
            <a:spLocks noGrp="1"/>
          </p:cNvSpPr>
          <p:nvPr>
            <p:ph type="dt" sz="half" idx="10"/>
          </p:nvPr>
        </p:nvSpPr>
        <p:spPr/>
        <p:txBody>
          <a:bodyPr/>
          <a:lstStyle/>
          <a:p>
            <a:fld id="{EF03720B-0474-42B5-93AB-394B259AE5F4}" type="datetime1">
              <a:rPr lang="en-IN" smtClean="0"/>
              <a:t>05-12-2022</a:t>
            </a:fld>
            <a:endParaRPr lang="en-IN"/>
          </a:p>
        </p:txBody>
      </p:sp>
      <p:sp>
        <p:nvSpPr>
          <p:cNvPr id="6" name="Slide Number Placeholder 5">
            <a:extLst>
              <a:ext uri="{FF2B5EF4-FFF2-40B4-BE49-F238E27FC236}">
                <a16:creationId xmlns:a16="http://schemas.microsoft.com/office/drawing/2014/main" id="{52B29EAB-39FF-B232-F4D4-49771784652F}"/>
              </a:ext>
            </a:extLst>
          </p:cNvPr>
          <p:cNvSpPr>
            <a:spLocks noGrp="1"/>
          </p:cNvSpPr>
          <p:nvPr>
            <p:ph type="sldNum" sz="quarter" idx="12"/>
          </p:nvPr>
        </p:nvSpPr>
        <p:spPr/>
        <p:txBody>
          <a:bodyPr/>
          <a:lstStyle/>
          <a:p>
            <a:fld id="{5162E810-0374-4C5E-8834-4685B40B6FEA}" type="slidenum">
              <a:rPr lang="en-IN" smtClean="0"/>
              <a:t>4</a:t>
            </a:fld>
            <a:endParaRPr lang="en-IN"/>
          </a:p>
        </p:txBody>
      </p:sp>
    </p:spTree>
    <p:extLst>
      <p:ext uri="{BB962C8B-B14F-4D97-AF65-F5344CB8AC3E}">
        <p14:creationId xmlns:p14="http://schemas.microsoft.com/office/powerpoint/2010/main" val="2598280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768424-7DFD-C99C-FE79-8C4B8EAD991A}"/>
              </a:ext>
            </a:extLst>
          </p:cNvPr>
          <p:cNvSpPr>
            <a:spLocks noGrp="1"/>
          </p:cNvSpPr>
          <p:nvPr>
            <p:ph idx="1"/>
          </p:nvPr>
        </p:nvSpPr>
        <p:spPr>
          <a:xfrm>
            <a:off x="228980" y="295275"/>
            <a:ext cx="11582019" cy="5981700"/>
          </a:xfrm>
        </p:spPr>
        <p:txBody>
          <a:bodyPr>
            <a:normAutofit fontScale="47500" lnSpcReduction="20000"/>
          </a:bodyPr>
          <a:lstStyle/>
          <a:p>
            <a:pPr algn="just">
              <a:lnSpc>
                <a:spcPct val="150000"/>
              </a:lnSpc>
            </a:pPr>
            <a:r>
              <a:rPr lang="en-US" sz="3600" dirty="0">
                <a:latin typeface="Calibri" panose="020F0502020204030204" pitchFamily="34" charset="0"/>
                <a:cs typeface="Calibri" panose="020F0502020204030204" pitchFamily="34" charset="0"/>
              </a:rPr>
              <a:t>Evolutionary phases becomes more value for business, government and society.</a:t>
            </a:r>
          </a:p>
          <a:p>
            <a:pPr algn="just">
              <a:lnSpc>
                <a:spcPct val="150000"/>
              </a:lnSpc>
            </a:pPr>
            <a:r>
              <a:rPr lang="en-US" sz="3600" b="1" dirty="0">
                <a:latin typeface="Calibri" panose="020F0502020204030204" pitchFamily="34" charset="0"/>
                <a:cs typeface="Calibri" panose="020F0502020204030204" pitchFamily="34" charset="0"/>
              </a:rPr>
              <a:t>In First Phase:</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Connectivity began in mid 1990.</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Email and internet were considered as luxuries for companies and corporations.</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Dial-up modems and basic connectivity were considered.</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Connectivity and speed continued to improve, connectivity was not a major challenge.</a:t>
            </a:r>
          </a:p>
          <a:p>
            <a:pPr marL="0" indent="0" algn="just">
              <a:lnSpc>
                <a:spcPct val="150000"/>
              </a:lnSpc>
              <a:buNone/>
            </a:pPr>
            <a:endParaRPr lang="en-US" sz="3600" b="1" dirty="0">
              <a:latin typeface="Calibri" panose="020F0502020204030204" pitchFamily="34" charset="0"/>
              <a:cs typeface="Calibri" panose="020F0502020204030204" pitchFamily="34" charset="0"/>
            </a:endParaRPr>
          </a:p>
          <a:p>
            <a:pPr algn="just">
              <a:lnSpc>
                <a:spcPct val="150000"/>
              </a:lnSpc>
            </a:pPr>
            <a:r>
              <a:rPr lang="en-US" sz="3600" b="1" dirty="0">
                <a:latin typeface="Calibri" panose="020F0502020204030204" pitchFamily="34" charset="0"/>
                <a:cs typeface="Calibri" panose="020F0502020204030204" pitchFamily="34" charset="0"/>
              </a:rPr>
              <a:t>In Second phase:</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It began with Network Economy.</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E-commerce and digitally connected supply chains became rage and caused disruptions.</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Vendors and suppliers became closely interlined with producers and online shopping experienced incredible growth.</a:t>
            </a:r>
          </a:p>
          <a:p>
            <a:endParaRPr lang="en-IN" b="1" dirty="0"/>
          </a:p>
        </p:txBody>
      </p:sp>
      <p:sp>
        <p:nvSpPr>
          <p:cNvPr id="2" name="Date Placeholder 1">
            <a:extLst>
              <a:ext uri="{FF2B5EF4-FFF2-40B4-BE49-F238E27FC236}">
                <a16:creationId xmlns:a16="http://schemas.microsoft.com/office/drawing/2014/main" id="{47C3FE80-8DF3-7DB8-E057-0D412C398C31}"/>
              </a:ext>
            </a:extLst>
          </p:cNvPr>
          <p:cNvSpPr>
            <a:spLocks noGrp="1"/>
          </p:cNvSpPr>
          <p:nvPr>
            <p:ph type="dt" sz="half" idx="10"/>
          </p:nvPr>
        </p:nvSpPr>
        <p:spPr/>
        <p:txBody>
          <a:bodyPr/>
          <a:lstStyle/>
          <a:p>
            <a:fld id="{1DCC0A6E-3391-4109-A2DC-96C62532F1F6}" type="datetime1">
              <a:rPr lang="en-IN" smtClean="0"/>
              <a:t>05-12-2022</a:t>
            </a:fld>
            <a:endParaRPr lang="en-IN"/>
          </a:p>
        </p:txBody>
      </p:sp>
      <p:sp>
        <p:nvSpPr>
          <p:cNvPr id="5" name="Slide Number Placeholder 4">
            <a:extLst>
              <a:ext uri="{FF2B5EF4-FFF2-40B4-BE49-F238E27FC236}">
                <a16:creationId xmlns:a16="http://schemas.microsoft.com/office/drawing/2014/main" id="{E62C76AA-FDA9-5F4E-6C27-FBB8BED96697}"/>
              </a:ext>
            </a:extLst>
          </p:cNvPr>
          <p:cNvSpPr>
            <a:spLocks noGrp="1"/>
          </p:cNvSpPr>
          <p:nvPr>
            <p:ph type="sldNum" sz="quarter" idx="12"/>
          </p:nvPr>
        </p:nvSpPr>
        <p:spPr/>
        <p:txBody>
          <a:bodyPr/>
          <a:lstStyle/>
          <a:p>
            <a:fld id="{5162E810-0374-4C5E-8834-4685B40B6FEA}" type="slidenum">
              <a:rPr lang="en-IN" smtClean="0"/>
              <a:t>5</a:t>
            </a:fld>
            <a:endParaRPr lang="en-IN"/>
          </a:p>
        </p:txBody>
      </p:sp>
    </p:spTree>
    <p:extLst>
      <p:ext uri="{BB962C8B-B14F-4D97-AF65-F5344CB8AC3E}">
        <p14:creationId xmlns:p14="http://schemas.microsoft.com/office/powerpoint/2010/main" val="2446885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D0BBAE-E588-7207-5F50-54BD302AF340}"/>
              </a:ext>
            </a:extLst>
          </p:cNvPr>
          <p:cNvSpPr>
            <a:spLocks noGrp="1"/>
          </p:cNvSpPr>
          <p:nvPr>
            <p:ph idx="1"/>
          </p:nvPr>
        </p:nvSpPr>
        <p:spPr>
          <a:xfrm>
            <a:off x="362331" y="192405"/>
            <a:ext cx="11381994" cy="5332095"/>
          </a:xfrm>
        </p:spPr>
        <p:txBody>
          <a:bodyPr>
            <a:normAutofit fontScale="92500" lnSpcReduction="20000"/>
          </a:bodyPr>
          <a:lstStyle/>
          <a:p>
            <a:r>
              <a:rPr lang="en-US" b="1" dirty="0"/>
              <a:t>In Third phase:</a:t>
            </a:r>
          </a:p>
          <a:p>
            <a:pPr algn="just">
              <a:lnSpc>
                <a:spcPct val="150000"/>
              </a:lnSpc>
              <a:buFont typeface="Arial" panose="020B0604020202020204" pitchFamily="34" charset="0"/>
              <a:buChar char="•"/>
            </a:pPr>
            <a:r>
              <a:rPr lang="en-US" dirty="0"/>
              <a:t>Emergence of social media, collaboration and widespread mobility on a variety of devices.</a:t>
            </a:r>
          </a:p>
          <a:p>
            <a:pPr algn="just">
              <a:lnSpc>
                <a:spcPct val="150000"/>
              </a:lnSpc>
              <a:buFont typeface="Arial" panose="020B0604020202020204" pitchFamily="34" charset="0"/>
              <a:buChar char="•"/>
            </a:pPr>
            <a:r>
              <a:rPr lang="en-US" dirty="0"/>
              <a:t>Use of multiple platforms from mobile phone, tablets , laptops and desktop.</a:t>
            </a:r>
          </a:p>
          <a:p>
            <a:pPr algn="just">
              <a:lnSpc>
                <a:spcPct val="150000"/>
              </a:lnSpc>
              <a:buFont typeface="Arial" panose="020B0604020202020204" pitchFamily="34" charset="0"/>
              <a:buChar char="•"/>
            </a:pPr>
            <a:r>
              <a:rPr lang="en-US" dirty="0"/>
              <a:t>Pervasive computing enables communication and collaboration as well as social media across multiple channels via email, texting, voice and video. </a:t>
            </a:r>
          </a:p>
          <a:p>
            <a:pPr>
              <a:lnSpc>
                <a:spcPct val="150000"/>
              </a:lnSpc>
            </a:pPr>
            <a:r>
              <a:rPr lang="en-US" b="1" dirty="0"/>
              <a:t>In Last Phase:</a:t>
            </a:r>
          </a:p>
          <a:p>
            <a:pPr>
              <a:lnSpc>
                <a:spcPct val="150000"/>
              </a:lnSpc>
              <a:buFont typeface="Arial" panose="020B0604020202020204" pitchFamily="34" charset="0"/>
              <a:buChar char="•"/>
            </a:pPr>
            <a:r>
              <a:rPr lang="en-US" dirty="0"/>
              <a:t>99% still things are not connected.</a:t>
            </a:r>
          </a:p>
          <a:p>
            <a:pPr>
              <a:lnSpc>
                <a:spcPct val="150000"/>
              </a:lnSpc>
              <a:buFont typeface="Arial" panose="020B0604020202020204" pitchFamily="34" charset="0"/>
              <a:buChar char="•"/>
            </a:pPr>
            <a:r>
              <a:rPr lang="en-US" dirty="0"/>
              <a:t>Machines and objects in this phase connect with other machine objects along with humans. Business and society have already started down this path and are experiencing huge increases in data and knowledge.</a:t>
            </a:r>
            <a:endParaRPr lang="en-IN" dirty="0"/>
          </a:p>
        </p:txBody>
      </p:sp>
      <p:sp>
        <p:nvSpPr>
          <p:cNvPr id="2" name="Date Placeholder 1">
            <a:extLst>
              <a:ext uri="{FF2B5EF4-FFF2-40B4-BE49-F238E27FC236}">
                <a16:creationId xmlns:a16="http://schemas.microsoft.com/office/drawing/2014/main" id="{3793300F-6550-D65C-48AB-8D6810110844}"/>
              </a:ext>
            </a:extLst>
          </p:cNvPr>
          <p:cNvSpPr>
            <a:spLocks noGrp="1"/>
          </p:cNvSpPr>
          <p:nvPr>
            <p:ph type="dt" sz="half" idx="10"/>
          </p:nvPr>
        </p:nvSpPr>
        <p:spPr/>
        <p:txBody>
          <a:bodyPr/>
          <a:lstStyle/>
          <a:p>
            <a:fld id="{1E820220-5B16-44BF-A625-9CE960800E48}" type="datetime1">
              <a:rPr lang="en-IN" smtClean="0"/>
              <a:t>05-12-2022</a:t>
            </a:fld>
            <a:endParaRPr lang="en-IN"/>
          </a:p>
        </p:txBody>
      </p:sp>
      <p:sp>
        <p:nvSpPr>
          <p:cNvPr id="5" name="Slide Number Placeholder 4">
            <a:extLst>
              <a:ext uri="{FF2B5EF4-FFF2-40B4-BE49-F238E27FC236}">
                <a16:creationId xmlns:a16="http://schemas.microsoft.com/office/drawing/2014/main" id="{9B4C338C-1B79-6816-A559-5B809A9CBBCF}"/>
              </a:ext>
            </a:extLst>
          </p:cNvPr>
          <p:cNvSpPr>
            <a:spLocks noGrp="1"/>
          </p:cNvSpPr>
          <p:nvPr>
            <p:ph type="sldNum" sz="quarter" idx="12"/>
          </p:nvPr>
        </p:nvSpPr>
        <p:spPr/>
        <p:txBody>
          <a:bodyPr/>
          <a:lstStyle/>
          <a:p>
            <a:fld id="{5162E810-0374-4C5E-8834-4685B40B6FEA}" type="slidenum">
              <a:rPr lang="en-IN" smtClean="0"/>
              <a:t>6</a:t>
            </a:fld>
            <a:endParaRPr lang="en-IN"/>
          </a:p>
        </p:txBody>
      </p:sp>
    </p:spTree>
    <p:extLst>
      <p:ext uri="{BB962C8B-B14F-4D97-AF65-F5344CB8AC3E}">
        <p14:creationId xmlns:p14="http://schemas.microsoft.com/office/powerpoint/2010/main" val="278114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44DA-F5BC-0035-DDC4-7C64CB824449}"/>
              </a:ext>
            </a:extLst>
          </p:cNvPr>
          <p:cNvSpPr>
            <a:spLocks noGrp="1"/>
          </p:cNvSpPr>
          <p:nvPr>
            <p:ph type="title"/>
          </p:nvPr>
        </p:nvSpPr>
        <p:spPr>
          <a:xfrm>
            <a:off x="657224" y="499533"/>
            <a:ext cx="10772775" cy="948267"/>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IoT and Digitization</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3456C18-09F1-F214-D9EA-1F847FC84E05}"/>
              </a:ext>
            </a:extLst>
          </p:cNvPr>
          <p:cNvSpPr>
            <a:spLocks noGrp="1"/>
          </p:cNvSpPr>
          <p:nvPr>
            <p:ph idx="1"/>
          </p:nvPr>
        </p:nvSpPr>
        <p:spPr>
          <a:xfrm>
            <a:off x="390905" y="1447800"/>
            <a:ext cx="11248645" cy="4910667"/>
          </a:xfrm>
        </p:spPr>
        <p:txBody>
          <a:bodyPr>
            <a:normAutofit fontScale="92500" lnSpcReduction="10000"/>
          </a:bodyPr>
          <a:lstStyle/>
          <a:p>
            <a:pPr algn="just">
              <a:lnSpc>
                <a:spcPct val="150000"/>
              </a:lnSpc>
              <a:buFont typeface="Arial" panose="020B0604020202020204" pitchFamily="34" charset="0"/>
              <a:buChar char="•"/>
            </a:pPr>
            <a:r>
              <a:rPr lang="en-US" dirty="0"/>
              <a:t>IoT focuses on connecting “things” such as objects and machines to a computer network.</a:t>
            </a:r>
          </a:p>
          <a:p>
            <a:pPr algn="just">
              <a:lnSpc>
                <a:spcPct val="150000"/>
              </a:lnSpc>
              <a:buFont typeface="Arial" panose="020B0604020202020204" pitchFamily="34" charset="0"/>
              <a:buChar char="•"/>
            </a:pPr>
            <a:r>
              <a:rPr lang="en-US" dirty="0" err="1"/>
              <a:t>E.g</a:t>
            </a:r>
            <a:r>
              <a:rPr lang="en-US" dirty="0"/>
              <a:t>:  In a shopping mall where Wi-Fi location tracking has been deployed. The “things” are Wi-Fi devices. Wi-Fi location tracking is simply the capability of knowing where a consumer is in a retail environment through his or her smart phone’s connection to the retailer’s Wi-Fi network.</a:t>
            </a:r>
          </a:p>
          <a:p>
            <a:pPr algn="just">
              <a:lnSpc>
                <a:spcPct val="150000"/>
              </a:lnSpc>
              <a:buFont typeface="Arial" panose="020B0604020202020204" pitchFamily="34" charset="0"/>
              <a:buChar char="•"/>
            </a:pPr>
            <a:r>
              <a:rPr lang="en-US" dirty="0"/>
              <a:t>Tracking real-time location of clients provides a specific business benefit to the mall and shop owners.</a:t>
            </a:r>
            <a:r>
              <a:rPr lang="en-IN" dirty="0"/>
              <a:t>It helps the business to understand the shoppers tend to congregate and how much time they spend in different parts of a mall.</a:t>
            </a:r>
          </a:p>
          <a:p>
            <a:pPr algn="just">
              <a:lnSpc>
                <a:spcPct val="150000"/>
              </a:lnSpc>
              <a:buFont typeface="Arial" panose="020B0604020202020204" pitchFamily="34" charset="0"/>
              <a:buChar char="•"/>
            </a:pPr>
            <a:r>
              <a:rPr lang="en-IN" dirty="0"/>
              <a:t>Analysis of this data can change the product display and advertising, placing the shop, how much to charge and station security guards.</a:t>
            </a:r>
            <a:endParaRPr lang="en-US" dirty="0"/>
          </a:p>
        </p:txBody>
      </p:sp>
      <p:sp>
        <p:nvSpPr>
          <p:cNvPr id="4" name="Date Placeholder 3">
            <a:extLst>
              <a:ext uri="{FF2B5EF4-FFF2-40B4-BE49-F238E27FC236}">
                <a16:creationId xmlns:a16="http://schemas.microsoft.com/office/drawing/2014/main" id="{6EEE9425-9762-2310-07B8-F907B68A05A4}"/>
              </a:ext>
            </a:extLst>
          </p:cNvPr>
          <p:cNvSpPr>
            <a:spLocks noGrp="1"/>
          </p:cNvSpPr>
          <p:nvPr>
            <p:ph type="dt" sz="half" idx="10"/>
          </p:nvPr>
        </p:nvSpPr>
        <p:spPr/>
        <p:txBody>
          <a:bodyPr/>
          <a:lstStyle/>
          <a:p>
            <a:fld id="{7E76F935-247C-42E6-B380-9211B2D0CBE5}" type="datetime1">
              <a:rPr lang="en-IN" smtClean="0"/>
              <a:t>05-12-2022</a:t>
            </a:fld>
            <a:endParaRPr lang="en-IN"/>
          </a:p>
        </p:txBody>
      </p:sp>
      <p:sp>
        <p:nvSpPr>
          <p:cNvPr id="6" name="Slide Number Placeholder 5">
            <a:extLst>
              <a:ext uri="{FF2B5EF4-FFF2-40B4-BE49-F238E27FC236}">
                <a16:creationId xmlns:a16="http://schemas.microsoft.com/office/drawing/2014/main" id="{9C63BB00-73C6-9563-8C99-65DBC6B3A72F}"/>
              </a:ext>
            </a:extLst>
          </p:cNvPr>
          <p:cNvSpPr>
            <a:spLocks noGrp="1"/>
          </p:cNvSpPr>
          <p:nvPr>
            <p:ph type="sldNum" sz="quarter" idx="12"/>
          </p:nvPr>
        </p:nvSpPr>
        <p:spPr/>
        <p:txBody>
          <a:bodyPr/>
          <a:lstStyle/>
          <a:p>
            <a:fld id="{5162E810-0374-4C5E-8834-4685B40B6FEA}" type="slidenum">
              <a:rPr lang="en-IN" smtClean="0"/>
              <a:t>7</a:t>
            </a:fld>
            <a:endParaRPr lang="en-IN"/>
          </a:p>
        </p:txBody>
      </p:sp>
    </p:spTree>
    <p:extLst>
      <p:ext uri="{BB962C8B-B14F-4D97-AF65-F5344CB8AC3E}">
        <p14:creationId xmlns:p14="http://schemas.microsoft.com/office/powerpoint/2010/main" val="436427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703678-BC9D-1DAE-447E-6CB8A4160A4B}"/>
              </a:ext>
            </a:extLst>
          </p:cNvPr>
          <p:cNvSpPr>
            <a:spLocks noGrp="1"/>
          </p:cNvSpPr>
          <p:nvPr>
            <p:ph idx="1"/>
          </p:nvPr>
        </p:nvSpPr>
        <p:spPr>
          <a:xfrm>
            <a:off x="295275" y="278130"/>
            <a:ext cx="11591925" cy="3766185"/>
          </a:xfrm>
        </p:spPr>
        <p:txBody>
          <a:bodyPr>
            <a:noAutofit/>
          </a:bodyPr>
          <a:lstStyle/>
          <a:p>
            <a:pPr algn="just">
              <a:lnSpc>
                <a:spcPct val="150000"/>
              </a:lnSpc>
            </a:pPr>
            <a:r>
              <a:rPr lang="en-US" sz="2000" dirty="0"/>
              <a:t>Digitization is defined as the conversion of information into a digital format. </a:t>
            </a:r>
          </a:p>
          <a:p>
            <a:pPr algn="just">
              <a:lnSpc>
                <a:spcPct val="150000"/>
              </a:lnSpc>
              <a:buFont typeface="Arial" panose="020B0604020202020204" pitchFamily="34" charset="0"/>
              <a:buChar char="•"/>
            </a:pPr>
            <a:r>
              <a:rPr lang="en-US" sz="2000" dirty="0"/>
              <a:t>E.g. photography industry has been digitized. Everyone has digital cameras either standalone devices or built into their mobile phones. other examples such as video rental industry and transportation. People went to store to rent or purchase video tapes or DVDs of movies. With digitization, just everyone is streaming video content or purchasing movies as downloadable files.</a:t>
            </a:r>
          </a:p>
          <a:p>
            <a:pPr algn="just">
              <a:lnSpc>
                <a:spcPct val="150000"/>
              </a:lnSpc>
              <a:buFont typeface="Arial" panose="020B0604020202020204" pitchFamily="34" charset="0"/>
              <a:buChar char="•"/>
            </a:pPr>
            <a:r>
              <a:rPr lang="en-US" sz="2000" dirty="0"/>
              <a:t>Transportation industry is currently undergoing digitization in the area of taxi services. Businesses such as Uber and </a:t>
            </a:r>
            <a:r>
              <a:rPr lang="en-US" sz="2000" dirty="0" err="1"/>
              <a:t>Lyfy</a:t>
            </a:r>
            <a:r>
              <a:rPr lang="en-US" sz="2000" dirty="0"/>
              <a:t> use digital technologies to allow people to get a ride using mobile phone app. This app identifies the car, the driver and fare.</a:t>
            </a:r>
          </a:p>
          <a:p>
            <a:pPr algn="just">
              <a:lnSpc>
                <a:spcPct val="150000"/>
              </a:lnSpc>
              <a:buFont typeface="Arial" panose="020B0604020202020204" pitchFamily="34" charset="0"/>
              <a:buChar char="•"/>
            </a:pPr>
            <a:r>
              <a:rPr lang="en-US" sz="2000" dirty="0"/>
              <a:t>In the context of  IoT, digitization brings together things data and business process to make people can relate to is in the area of home automation with popular products such as Nest. With Nest, sensors determine your desired climate settings and also tie in other smart objects such as smoke alarms, video cameras and third-party devices. </a:t>
            </a:r>
          </a:p>
          <a:p>
            <a:r>
              <a:rPr lang="en-US" sz="2000" dirty="0"/>
              <a:t> </a:t>
            </a:r>
            <a:endParaRPr lang="en-IN" sz="2000" dirty="0"/>
          </a:p>
        </p:txBody>
      </p:sp>
      <p:sp>
        <p:nvSpPr>
          <p:cNvPr id="2" name="Date Placeholder 1">
            <a:extLst>
              <a:ext uri="{FF2B5EF4-FFF2-40B4-BE49-F238E27FC236}">
                <a16:creationId xmlns:a16="http://schemas.microsoft.com/office/drawing/2014/main" id="{7C5018D3-6143-7D88-B736-73BAF2FB7355}"/>
              </a:ext>
            </a:extLst>
          </p:cNvPr>
          <p:cNvSpPr>
            <a:spLocks noGrp="1"/>
          </p:cNvSpPr>
          <p:nvPr>
            <p:ph type="dt" sz="half" idx="10"/>
          </p:nvPr>
        </p:nvSpPr>
        <p:spPr/>
        <p:txBody>
          <a:bodyPr/>
          <a:lstStyle/>
          <a:p>
            <a:fld id="{FE93A09B-9A32-4FC8-8DC4-F82065111799}" type="datetime1">
              <a:rPr lang="en-IN" smtClean="0"/>
              <a:t>05-12-2022</a:t>
            </a:fld>
            <a:endParaRPr lang="en-IN"/>
          </a:p>
        </p:txBody>
      </p:sp>
      <p:sp>
        <p:nvSpPr>
          <p:cNvPr id="5" name="Slide Number Placeholder 4">
            <a:extLst>
              <a:ext uri="{FF2B5EF4-FFF2-40B4-BE49-F238E27FC236}">
                <a16:creationId xmlns:a16="http://schemas.microsoft.com/office/drawing/2014/main" id="{F2AC5E59-2F51-DEEC-77FC-FD3701964397}"/>
              </a:ext>
            </a:extLst>
          </p:cNvPr>
          <p:cNvSpPr>
            <a:spLocks noGrp="1"/>
          </p:cNvSpPr>
          <p:nvPr>
            <p:ph type="sldNum" sz="quarter" idx="12"/>
          </p:nvPr>
        </p:nvSpPr>
        <p:spPr/>
        <p:txBody>
          <a:bodyPr/>
          <a:lstStyle/>
          <a:p>
            <a:fld id="{5162E810-0374-4C5E-8834-4685B40B6FEA}" type="slidenum">
              <a:rPr lang="en-IN" smtClean="0"/>
              <a:t>8</a:t>
            </a:fld>
            <a:endParaRPr lang="en-IN"/>
          </a:p>
        </p:txBody>
      </p:sp>
    </p:spTree>
    <p:extLst>
      <p:ext uri="{BB962C8B-B14F-4D97-AF65-F5344CB8AC3E}">
        <p14:creationId xmlns:p14="http://schemas.microsoft.com/office/powerpoint/2010/main" val="2651797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147A2-C5A5-7F7E-39FD-90126CE4708B}"/>
              </a:ext>
            </a:extLst>
          </p:cNvPr>
          <p:cNvSpPr>
            <a:spLocks noGrp="1"/>
          </p:cNvSpPr>
          <p:nvPr>
            <p:ph type="title"/>
          </p:nvPr>
        </p:nvSpPr>
        <p:spPr>
          <a:xfrm>
            <a:off x="506396" y="325903"/>
            <a:ext cx="10772775" cy="75423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IOT Impact</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3719B79-4D9D-ECDE-3550-8B302CC8FECD}"/>
              </a:ext>
            </a:extLst>
          </p:cNvPr>
          <p:cNvSpPr>
            <a:spLocks noGrp="1"/>
          </p:cNvSpPr>
          <p:nvPr>
            <p:ph idx="1"/>
          </p:nvPr>
        </p:nvSpPr>
        <p:spPr>
          <a:xfrm>
            <a:off x="254524" y="1080135"/>
            <a:ext cx="6052008" cy="5150983"/>
          </a:xfrm>
        </p:spPr>
        <p:txBody>
          <a:bodyPr>
            <a:normAutofit fontScale="925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Today about 0.06% of things are connected to the internet today.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Cisco has predicted that by 2020, the number will reach to 50 billion.</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New connections will lead to $19 trillion in profits and cost savings.</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Managing and monitoring the smart objects using real-time connectivity enables a whole new level of data-driven decision making.</a:t>
            </a:r>
          </a:p>
          <a:p>
            <a:endParaRPr lang="en-IN" dirty="0"/>
          </a:p>
        </p:txBody>
      </p:sp>
      <p:pic>
        <p:nvPicPr>
          <p:cNvPr id="5" name="Picture 4">
            <a:extLst>
              <a:ext uri="{FF2B5EF4-FFF2-40B4-BE49-F238E27FC236}">
                <a16:creationId xmlns:a16="http://schemas.microsoft.com/office/drawing/2014/main" id="{2B0138B8-5054-22BE-3B98-E968521C0E02}"/>
              </a:ext>
            </a:extLst>
          </p:cNvPr>
          <p:cNvPicPr>
            <a:picLocks noChangeAspect="1"/>
          </p:cNvPicPr>
          <p:nvPr/>
        </p:nvPicPr>
        <p:blipFill rotWithShape="1">
          <a:blip r:embed="rId2"/>
          <a:srcRect l="19407" t="32303" r="27397" b="12852"/>
          <a:stretch/>
        </p:blipFill>
        <p:spPr>
          <a:xfrm>
            <a:off x="6306532" y="1216057"/>
            <a:ext cx="5448693" cy="4911366"/>
          </a:xfrm>
          <a:prstGeom prst="rect">
            <a:avLst/>
          </a:prstGeom>
        </p:spPr>
      </p:pic>
      <p:sp>
        <p:nvSpPr>
          <p:cNvPr id="4" name="Date Placeholder 3">
            <a:extLst>
              <a:ext uri="{FF2B5EF4-FFF2-40B4-BE49-F238E27FC236}">
                <a16:creationId xmlns:a16="http://schemas.microsoft.com/office/drawing/2014/main" id="{B243010D-E9EB-2634-888D-48A97E94A377}"/>
              </a:ext>
            </a:extLst>
          </p:cNvPr>
          <p:cNvSpPr>
            <a:spLocks noGrp="1"/>
          </p:cNvSpPr>
          <p:nvPr>
            <p:ph type="dt" sz="half" idx="10"/>
          </p:nvPr>
        </p:nvSpPr>
        <p:spPr/>
        <p:txBody>
          <a:bodyPr/>
          <a:lstStyle/>
          <a:p>
            <a:fld id="{86E1EBE5-6BDD-4B8B-98FA-433BC3BBD389}" type="datetime1">
              <a:rPr lang="en-IN" smtClean="0"/>
              <a:t>05-12-2022</a:t>
            </a:fld>
            <a:endParaRPr lang="en-IN"/>
          </a:p>
        </p:txBody>
      </p:sp>
      <p:sp>
        <p:nvSpPr>
          <p:cNvPr id="7" name="Slide Number Placeholder 6">
            <a:extLst>
              <a:ext uri="{FF2B5EF4-FFF2-40B4-BE49-F238E27FC236}">
                <a16:creationId xmlns:a16="http://schemas.microsoft.com/office/drawing/2014/main" id="{0248227B-1ADF-80B4-4D2B-E8780391DDE3}"/>
              </a:ext>
            </a:extLst>
          </p:cNvPr>
          <p:cNvSpPr>
            <a:spLocks noGrp="1"/>
          </p:cNvSpPr>
          <p:nvPr>
            <p:ph type="sldNum" sz="quarter" idx="12"/>
          </p:nvPr>
        </p:nvSpPr>
        <p:spPr/>
        <p:txBody>
          <a:bodyPr/>
          <a:lstStyle/>
          <a:p>
            <a:fld id="{5162E810-0374-4C5E-8834-4685B40B6FEA}" type="slidenum">
              <a:rPr lang="en-IN" smtClean="0"/>
              <a:t>9</a:t>
            </a:fld>
            <a:endParaRPr lang="en-IN"/>
          </a:p>
        </p:txBody>
      </p:sp>
    </p:spTree>
    <p:extLst>
      <p:ext uri="{BB962C8B-B14F-4D97-AF65-F5344CB8AC3E}">
        <p14:creationId xmlns:p14="http://schemas.microsoft.com/office/powerpoint/2010/main" val="579624548"/>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Metropolitan</Template>
  <TotalTime>813</TotalTime>
  <Words>3527</Words>
  <Application>Microsoft Office PowerPoint</Application>
  <PresentationFormat>Widescreen</PresentationFormat>
  <Paragraphs>253</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Cisco-Bold</vt:lpstr>
      <vt:lpstr>CiscoSerif-Italic-Regular</vt:lpstr>
      <vt:lpstr>Metropolitan</vt:lpstr>
      <vt:lpstr>Internet of Things</vt:lpstr>
      <vt:lpstr>What is IoT?</vt:lpstr>
      <vt:lpstr>Genesis of IoT</vt:lpstr>
      <vt:lpstr>Evolutionary Phases of the Internet</vt:lpstr>
      <vt:lpstr>PowerPoint Presentation</vt:lpstr>
      <vt:lpstr>PowerPoint Presentation</vt:lpstr>
      <vt:lpstr>IoT and Digitization</vt:lpstr>
      <vt:lpstr>PowerPoint Presentation</vt:lpstr>
      <vt:lpstr>IOT Impact</vt:lpstr>
      <vt:lpstr>Connected Roadways</vt:lpstr>
      <vt:lpstr>Connected Roadways</vt:lpstr>
      <vt:lpstr>Current challenges Being addressed by connected Roadways</vt:lpstr>
      <vt:lpstr>PowerPoint Presentation</vt:lpstr>
      <vt:lpstr>PowerPoint Presentation</vt:lpstr>
      <vt:lpstr>PowerPoint Presentation</vt:lpstr>
      <vt:lpstr>PowerPoint Presentation</vt:lpstr>
      <vt:lpstr>Connected Factory</vt:lpstr>
      <vt:lpstr>Connected Factory</vt:lpstr>
      <vt:lpstr>PowerPoint Presentation</vt:lpstr>
      <vt:lpstr>PowerPoint Presentation</vt:lpstr>
      <vt:lpstr>Smart Connected Building</vt:lpstr>
      <vt:lpstr>PowerPoint Presentation</vt:lpstr>
      <vt:lpstr>PowerPoint Presentation</vt:lpstr>
      <vt:lpstr>PowerPoint Presentation</vt:lpstr>
      <vt:lpstr>PowerPoint Presentation</vt:lpstr>
      <vt:lpstr>Smart Creatures</vt:lpstr>
      <vt:lpstr>PowerPoint Presentation</vt:lpstr>
      <vt:lpstr>PowerPoint Presentation</vt:lpstr>
      <vt:lpstr>Convergence of IT and OT</vt:lpstr>
      <vt:lpstr>Table1.3: Comparing Operational Technology(OT) and Information Technology(IT)</vt:lpstr>
      <vt:lpstr>IoT Challenges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of Things</dc:title>
  <dc:creator>ramya</dc:creator>
  <cp:lastModifiedBy>ramya</cp:lastModifiedBy>
  <cp:revision>16</cp:revision>
  <dcterms:created xsi:type="dcterms:W3CDTF">2022-11-30T09:29:13Z</dcterms:created>
  <dcterms:modified xsi:type="dcterms:W3CDTF">2022-12-05T10:30:07Z</dcterms:modified>
</cp:coreProperties>
</file>

<file path=docProps/thumbnail.jpeg>
</file>